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3" r:id="rId3"/>
    <p:sldId id="315" r:id="rId4"/>
    <p:sldId id="314" r:id="rId5"/>
    <p:sldId id="321" r:id="rId6"/>
    <p:sldId id="319" r:id="rId7"/>
    <p:sldId id="328" r:id="rId8"/>
    <p:sldId id="329" r:id="rId9"/>
    <p:sldId id="320" r:id="rId10"/>
    <p:sldId id="308" r:id="rId11"/>
    <p:sldId id="316" r:id="rId12"/>
    <p:sldId id="312" r:id="rId13"/>
    <p:sldId id="311" r:id="rId14"/>
    <p:sldId id="313" r:id="rId15"/>
    <p:sldId id="324" r:id="rId16"/>
    <p:sldId id="330" r:id="rId17"/>
    <p:sldId id="326" r:id="rId18"/>
    <p:sldId id="327" r:id="rId19"/>
    <p:sldId id="291" r:id="rId20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D35EF"/>
    <a:srgbClr val="2BF543"/>
    <a:srgbClr val="6CF07C"/>
    <a:srgbClr val="63F980"/>
    <a:srgbClr val="65F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7" autoAdjust="0"/>
    <p:restoredTop sz="94241" autoAdjust="0"/>
  </p:normalViewPr>
  <p:slideViewPr>
    <p:cSldViewPr>
      <p:cViewPr>
        <p:scale>
          <a:sx n="90" d="100"/>
          <a:sy n="90" d="100"/>
        </p:scale>
        <p:origin x="-1142" y="-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ill Sans MT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</a:defRPr>
            </a:lvl1pPr>
          </a:lstStyle>
          <a:p>
            <a:pPr>
              <a:defRPr/>
            </a:pPr>
            <a:fld id="{0A646938-54A3-4E76-B74B-02CCE0CB603C}" type="datetimeFigureOut">
              <a:rPr lang="en-GB"/>
              <a:pPr>
                <a:defRPr/>
              </a:pPr>
              <a:t>11/12/2012</a:t>
            </a:fld>
            <a:endParaRPr lang="en-GB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ill Sans MT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</a:defRPr>
            </a:lvl1pPr>
          </a:lstStyle>
          <a:p>
            <a:pPr>
              <a:defRPr/>
            </a:pPr>
            <a:fld id="{22205277-AB80-476F-A985-44EC34E0B6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801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ill Sans MT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</a:defRPr>
            </a:lvl1pPr>
          </a:lstStyle>
          <a:p>
            <a:pPr>
              <a:defRPr/>
            </a:pPr>
            <a:fld id="{273C97B4-25CD-4BB0-B2B5-F032A9540509}" type="datetimeFigureOut">
              <a:rPr lang="en-GB"/>
              <a:pPr>
                <a:defRPr/>
              </a:pPr>
              <a:t>11/12/2012</a:t>
            </a:fld>
            <a:endParaRPr lang="en-GB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ill Sans MT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</a:defRPr>
            </a:lvl1pPr>
          </a:lstStyle>
          <a:p>
            <a:pPr>
              <a:defRPr/>
            </a:pPr>
            <a:fld id="{FF340B71-AB66-4B96-A5EA-105666B5CE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900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al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el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22" name="Ondertitel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6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3C551A-7958-4F4B-8DF7-190050BB0CDA}" type="datetimeFigureOut">
              <a:rPr lang="nl-NL"/>
              <a:pPr>
                <a:defRPr/>
              </a:pPr>
              <a:t>11-12-2012</a:t>
            </a:fld>
            <a:endParaRPr lang="nl-NL"/>
          </a:p>
        </p:txBody>
      </p:sp>
      <p:sp>
        <p:nvSpPr>
          <p:cNvPr id="7" name="Tijdelijke aanduiding voor voettekst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4410A6-763E-4D40-8C68-E1CC4908701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6B21C-0475-48E8-B659-B31A4E140FE4}" type="datetimeFigureOut">
              <a:rPr lang="nl-NL"/>
              <a:pPr>
                <a:defRPr/>
              </a:pPr>
              <a:t>11-12-2012</a:t>
            </a:fld>
            <a:endParaRPr lang="nl-NL"/>
          </a:p>
        </p:txBody>
      </p:sp>
      <p:sp>
        <p:nvSpPr>
          <p:cNvPr id="5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4D9BC-3A4A-4D81-A0BA-568E8D6DBCF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DA2B0-4C4B-4244-AA00-644E9C4679BF}" type="datetimeFigureOut">
              <a:rPr lang="nl-NL"/>
              <a:pPr>
                <a:defRPr/>
              </a:pPr>
              <a:t>11-12-2012</a:t>
            </a:fld>
            <a:endParaRPr lang="nl-NL"/>
          </a:p>
        </p:txBody>
      </p:sp>
      <p:sp>
        <p:nvSpPr>
          <p:cNvPr id="5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418BF-5E3F-4D03-8935-079624218C6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6B432-57A0-4BB2-8696-B2F9D2985ED4}" type="datetimeFigureOut">
              <a:rPr lang="nl-NL"/>
              <a:pPr>
                <a:defRPr/>
              </a:pPr>
              <a:t>11-12-2012</a:t>
            </a:fld>
            <a:endParaRPr lang="nl-NL"/>
          </a:p>
        </p:txBody>
      </p:sp>
      <p:sp>
        <p:nvSpPr>
          <p:cNvPr id="3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650B1-20B1-4F88-B39B-F315BEB8F5B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4FE60-9794-413F-AA32-063A8976BE3D}" type="datetimeFigureOut">
              <a:rPr lang="nl-NL"/>
              <a:pPr>
                <a:defRPr/>
              </a:pPr>
              <a:t>11-12-2012</a:t>
            </a:fld>
            <a:endParaRPr lang="nl-NL"/>
          </a:p>
        </p:txBody>
      </p:sp>
      <p:sp>
        <p:nvSpPr>
          <p:cNvPr id="5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59DBF-108D-4186-8D52-A2BE56EF44E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hthoek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al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DDB22E-0578-45C6-B448-45F982D23441}" type="datetimeFigureOut">
              <a:rPr lang="nl-NL"/>
              <a:pPr>
                <a:defRPr/>
              </a:pPr>
              <a:t>11-12-2012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33A6DF-FA4B-4D5B-97B4-2B5268DF320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112FB-1543-45D6-A232-96C6FBEF5744}" type="datetimeFigureOut">
              <a:rPr lang="nl-NL"/>
              <a:pPr>
                <a:defRPr/>
              </a:pPr>
              <a:t>11-12-2012</a:t>
            </a:fld>
            <a:endParaRPr lang="nl-NL"/>
          </a:p>
        </p:txBody>
      </p:sp>
      <p:sp>
        <p:nvSpPr>
          <p:cNvPr id="6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BC49F-5D88-4705-BCEF-82948FBEC09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CE0E1E-ACEA-479D-9D97-133AF11E664A}" type="datetimeFigureOut">
              <a:rPr lang="nl-NL"/>
              <a:pPr>
                <a:defRPr/>
              </a:pPr>
              <a:t>11-12-2012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E80D13-AE18-4C4E-B2B7-E8417D4D487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E1512-5C8F-44F1-AFBE-3D38361486E4}" type="datetimeFigureOut">
              <a:rPr lang="nl-NL"/>
              <a:pPr>
                <a:defRPr/>
              </a:pPr>
              <a:t>11-12-2012</a:t>
            </a:fld>
            <a:endParaRPr lang="nl-NL"/>
          </a:p>
        </p:txBody>
      </p:sp>
      <p:sp>
        <p:nvSpPr>
          <p:cNvPr id="4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01B10-A04E-47E8-9BEE-6000AFF0BED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hthoek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CDB32E-A1EC-4EBF-A771-C64308C78082}" type="datetimeFigureOut">
              <a:rPr lang="nl-NL"/>
              <a:pPr>
                <a:defRPr/>
              </a:pPr>
              <a:t>11-12-2012</a:t>
            </a:fld>
            <a:endParaRPr lang="nl-NL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D643F0-149E-483D-87EE-7124E61947D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5520B3-EF8F-4AC7-96CF-1E2AB6699150}" type="datetimeFigureOut">
              <a:rPr lang="nl-NL"/>
              <a:pPr>
                <a:defRPr/>
              </a:pPr>
              <a:t>11-12-2012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3C3C85-10F5-4688-80FD-B9FA9B0089A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Stroomdiagram: Proces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troomdiagram: Proces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16A6EC-C022-455D-894F-2D8BBB130290}" type="datetimeFigureOut">
              <a:rPr lang="nl-NL"/>
              <a:pPr>
                <a:defRPr/>
              </a:pPr>
              <a:t>11-12-2012</a:t>
            </a:fld>
            <a:endParaRPr lang="nl-NL"/>
          </a:p>
        </p:txBody>
      </p:sp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3587DA-EE14-412A-977A-4D8E16158A2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kel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ing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hthoek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jdelijke aanduiding voor titel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8201" name="Tijdelijke aanduiding voor tekst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24" name="Tijdelijke aanduiding voor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646ED94-B508-44DA-B398-2C17AF9C30B4}" type="datetimeFigureOut">
              <a:rPr lang="nl-NL"/>
              <a:pPr>
                <a:defRPr/>
              </a:pPr>
              <a:t>11-12-2012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7ED3F0DB-81F7-4EE0-8ADE-7718472D5D1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15" name="Rechthoek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05" r:id="rId2"/>
    <p:sldLayoutId id="2147483812" r:id="rId3"/>
    <p:sldLayoutId id="2147483806" r:id="rId4"/>
    <p:sldLayoutId id="2147483813" r:id="rId5"/>
    <p:sldLayoutId id="2147483807" r:id="rId6"/>
    <p:sldLayoutId id="2147483814" r:id="rId7"/>
    <p:sldLayoutId id="2147483815" r:id="rId8"/>
    <p:sldLayoutId id="2147483816" r:id="rId9"/>
    <p:sldLayoutId id="2147483808" r:id="rId10"/>
    <p:sldLayoutId id="2147483809" r:id="rId11"/>
    <p:sldLayoutId id="214748381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arl.ceulemans@aeronomie.be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www.oma.be/TROPO/boream/boreammodel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tiff"/><Relationship Id="rId4" Type="http://schemas.openxmlformats.org/officeDocument/2006/relationships/image" Target="../media/image29.tif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7" Type="http://schemas.openxmlformats.org/officeDocument/2006/relationships/image" Target="../media/image1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tiff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87450" y="476250"/>
            <a:ext cx="7956550" cy="149225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nl-BE" sz="3600" dirty="0"/>
              <a:t/>
            </a:r>
            <a:br>
              <a:rPr lang="nl-BE" sz="3600" dirty="0"/>
            </a:br>
            <a:r>
              <a:rPr lang="nl-BE" sz="3600" dirty="0" err="1" smtClean="0"/>
              <a:t>Modeling</a:t>
            </a:r>
            <a:r>
              <a:rPr lang="nl-BE" sz="3600" dirty="0" smtClean="0"/>
              <a:t> </a:t>
            </a:r>
            <a:r>
              <a:rPr lang="nl-BE" sz="3600" dirty="0" err="1"/>
              <a:t>Secondary</a:t>
            </a:r>
            <a:r>
              <a:rPr lang="nl-BE" sz="3600" dirty="0"/>
              <a:t> </a:t>
            </a:r>
            <a:r>
              <a:rPr lang="nl-BE" sz="3600" dirty="0" err="1"/>
              <a:t>Organic</a:t>
            </a:r>
            <a:r>
              <a:rPr lang="nl-BE" sz="3600" dirty="0"/>
              <a:t> Aerosol </a:t>
            </a:r>
            <a:r>
              <a:rPr lang="nl-BE" sz="3600" dirty="0" err="1"/>
              <a:t>Formation</a:t>
            </a:r>
            <a:r>
              <a:rPr lang="nl-BE" sz="3600" dirty="0"/>
              <a:t> </a:t>
            </a:r>
            <a:r>
              <a:rPr lang="nl-BE" sz="3600" dirty="0" err="1"/>
              <a:t>during</a:t>
            </a:r>
            <a:r>
              <a:rPr lang="nl-BE" sz="3600" dirty="0"/>
              <a:t> </a:t>
            </a:r>
            <a:r>
              <a:rPr lang="el-GR" sz="3600" dirty="0"/>
              <a:t>β-</a:t>
            </a:r>
            <a:r>
              <a:rPr lang="nl-BE" sz="3600" dirty="0" err="1"/>
              <a:t>pinene</a:t>
            </a:r>
            <a:r>
              <a:rPr lang="nl-BE" sz="3600" dirty="0"/>
              <a:t> Photo-</a:t>
            </a:r>
            <a:r>
              <a:rPr lang="nl-BE" sz="3600" dirty="0" err="1"/>
              <a:t>oxidation</a:t>
            </a:r>
            <a:r>
              <a:rPr lang="nl-BE" sz="3600" dirty="0"/>
              <a:t> </a:t>
            </a:r>
            <a:r>
              <a:rPr lang="nl-BE" sz="3600" dirty="0" err="1"/>
              <a:t>and</a:t>
            </a:r>
            <a:r>
              <a:rPr lang="nl-BE" sz="3600" dirty="0"/>
              <a:t> </a:t>
            </a:r>
            <a:r>
              <a:rPr lang="nl-BE" sz="3600" dirty="0" err="1"/>
              <a:t>Ozonolysis</a:t>
            </a:r>
            <a:r>
              <a:rPr lang="nl-BE" sz="3600" dirty="0"/>
              <a:t> </a:t>
            </a:r>
            <a:endParaRPr lang="en-GB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3" name="Ondertitel 2"/>
          <p:cNvSpPr>
            <a:spLocks noGrp="1"/>
          </p:cNvSpPr>
          <p:nvPr>
            <p:ph type="subTitle" idx="1"/>
          </p:nvPr>
        </p:nvSpPr>
        <p:spPr>
          <a:xfrm>
            <a:off x="1116013" y="2060575"/>
            <a:ext cx="7848600" cy="1752600"/>
          </a:xfrm>
        </p:spPr>
        <p:txBody>
          <a:bodyPr/>
          <a:lstStyle/>
          <a:p>
            <a:pPr marL="26988" eaLnBrk="1" hangingPunct="1"/>
            <a:r>
              <a:rPr lang="en-GB" sz="1800" dirty="0" smtClean="0">
                <a:solidFill>
                  <a:srgbClr val="320E04"/>
                </a:solidFill>
              </a:rPr>
              <a:t>Karl </a:t>
            </a:r>
            <a:r>
              <a:rPr lang="en-GB" sz="1800" dirty="0" err="1" smtClean="0">
                <a:solidFill>
                  <a:srgbClr val="320E04"/>
                </a:solidFill>
              </a:rPr>
              <a:t>Ceulemans</a:t>
            </a:r>
            <a:r>
              <a:rPr lang="en-GB" sz="1800" dirty="0" smtClean="0">
                <a:solidFill>
                  <a:srgbClr val="320E04"/>
                </a:solidFill>
              </a:rPr>
              <a:t> – Steven </a:t>
            </a:r>
            <a:r>
              <a:rPr lang="en-GB" sz="1800" dirty="0" err="1" smtClean="0">
                <a:solidFill>
                  <a:srgbClr val="320E04"/>
                </a:solidFill>
              </a:rPr>
              <a:t>Compernolle</a:t>
            </a:r>
            <a:r>
              <a:rPr lang="en-GB" sz="1800" dirty="0" smtClean="0">
                <a:solidFill>
                  <a:srgbClr val="320E04"/>
                </a:solidFill>
              </a:rPr>
              <a:t> – Jean-François Müller </a:t>
            </a:r>
          </a:p>
          <a:p>
            <a:pPr marL="26988" eaLnBrk="1" hangingPunct="1"/>
            <a:r>
              <a:rPr lang="en-GB" sz="1800" dirty="0">
                <a:solidFill>
                  <a:srgbClr val="320E04"/>
                </a:solidFill>
              </a:rPr>
              <a:t>(</a:t>
            </a:r>
            <a:r>
              <a:rPr lang="en-GB" sz="1800" dirty="0">
                <a:solidFill>
                  <a:srgbClr val="320E04"/>
                </a:solidFill>
                <a:hlinkClick r:id="rId3"/>
              </a:rPr>
              <a:t>karl.ceulemans@aeronomie.be</a:t>
            </a:r>
            <a:r>
              <a:rPr lang="en-GB" sz="1800" dirty="0">
                <a:solidFill>
                  <a:srgbClr val="320E04"/>
                </a:solidFill>
              </a:rPr>
              <a:t>)</a:t>
            </a:r>
            <a:endParaRPr lang="en-GB" sz="1800" dirty="0" smtClean="0">
              <a:solidFill>
                <a:srgbClr val="320E04"/>
              </a:solidFill>
            </a:endParaRPr>
          </a:p>
          <a:p>
            <a:pPr marL="26988" eaLnBrk="1" hangingPunct="1"/>
            <a:r>
              <a:rPr lang="en-GB" sz="1800" i="1" dirty="0" smtClean="0">
                <a:solidFill>
                  <a:srgbClr val="320E04"/>
                </a:solidFill>
              </a:rPr>
              <a:t>Belgian Institute for Space </a:t>
            </a:r>
            <a:r>
              <a:rPr lang="en-GB" sz="1800" i="1" dirty="0" err="1" smtClean="0">
                <a:solidFill>
                  <a:srgbClr val="320E04"/>
                </a:solidFill>
              </a:rPr>
              <a:t>Aeronomy</a:t>
            </a:r>
            <a:r>
              <a:rPr lang="en-GB" sz="1800" i="1" dirty="0" smtClean="0">
                <a:solidFill>
                  <a:srgbClr val="320E04"/>
                </a:solidFill>
              </a:rPr>
              <a:t>, Brussels, Belgium</a:t>
            </a:r>
          </a:p>
        </p:txBody>
      </p:sp>
      <p:sp>
        <p:nvSpPr>
          <p:cNvPr id="15364" name="Ondertitel 2"/>
          <p:cNvSpPr>
            <a:spLocks/>
          </p:cNvSpPr>
          <p:nvPr/>
        </p:nvSpPr>
        <p:spPr bwMode="auto">
          <a:xfrm>
            <a:off x="1619672" y="6309320"/>
            <a:ext cx="5400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/>
          <a:p>
            <a:pPr marL="26988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GB" i="1" dirty="0" smtClean="0">
                <a:solidFill>
                  <a:srgbClr val="320E04"/>
                </a:solidFill>
                <a:latin typeface="Gill Sans MT" pitchFamily="34" charset="0"/>
              </a:rPr>
              <a:t>Atmospheric Chemical Mechanisms, Davis CA,  2012</a:t>
            </a:r>
            <a:endParaRPr lang="en-GB" i="1" dirty="0">
              <a:solidFill>
                <a:srgbClr val="320E04"/>
              </a:solidFill>
              <a:latin typeface="Gill Sans MT" pitchFamily="34" charset="0"/>
            </a:endParaRPr>
          </a:p>
        </p:txBody>
      </p:sp>
      <p:pic>
        <p:nvPicPr>
          <p:cNvPr id="15365" name="Picture 7" descr="aero-be-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4619625"/>
            <a:ext cx="14287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27" descr="Picture of Alpha-Pinene 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3170228"/>
            <a:ext cx="3240087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aireway.ugent.be/images/Logo%20Belspo%20White%20E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4984"/>
            <a:ext cx="1305504" cy="11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BOREAM: </a:t>
            </a:r>
            <a:r>
              <a:rPr lang="fr-FR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Generic</a:t>
            </a:r>
            <a:r>
              <a:rPr lang="fr-F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chemistry</a:t>
            </a:r>
            <a:endParaRPr lang="fr-FR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325563" y="1341438"/>
            <a:ext cx="7818437" cy="48006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Gill Sans MT" pitchFamily="34" charset="0"/>
              </a:rPr>
              <a:t>Second generation oxidation products lumped into semi-generic and generic products</a:t>
            </a:r>
            <a:endParaRPr lang="fr-FR" sz="2400" i="1" dirty="0" smtClean="0"/>
          </a:p>
        </p:txBody>
      </p:sp>
      <p:sp>
        <p:nvSpPr>
          <p:cNvPr id="20485" name="Text Box 16"/>
          <p:cNvSpPr txBox="1">
            <a:spLocks noChangeArrowheads="1"/>
          </p:cNvSpPr>
          <p:nvPr/>
        </p:nvSpPr>
        <p:spPr bwMode="auto">
          <a:xfrm>
            <a:off x="1116013" y="1341438"/>
            <a:ext cx="237586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2000" dirty="0">
              <a:latin typeface="Gill Sans MT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fr-BE" sz="2000" dirty="0" smtClean="0">
              <a:latin typeface="Gill Sans MT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fr-BE" sz="2000" dirty="0" smtClean="0">
              <a:latin typeface="Gill Sans MT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BE" sz="2000" dirty="0" smtClean="0">
                <a:latin typeface="Gill Sans MT" pitchFamily="34" charset="0"/>
              </a:rPr>
              <a:t>Semi-</a:t>
            </a:r>
            <a:r>
              <a:rPr lang="fr-BE" sz="2000" dirty="0" err="1" smtClean="0">
                <a:latin typeface="Gill Sans MT" pitchFamily="34" charset="0"/>
              </a:rPr>
              <a:t>generic</a:t>
            </a:r>
            <a:r>
              <a:rPr lang="fr-BE" sz="2000" dirty="0" smtClean="0">
                <a:latin typeface="Gill Sans MT" pitchFamily="34" charset="0"/>
              </a:rPr>
              <a:t>: </a:t>
            </a:r>
            <a:r>
              <a:rPr lang="fr-BE" sz="2000" dirty="0" err="1" smtClean="0">
                <a:latin typeface="Gill Sans MT" pitchFamily="34" charset="0"/>
              </a:rPr>
              <a:t>carbon</a:t>
            </a:r>
            <a:r>
              <a:rPr lang="fr-BE" sz="2000" dirty="0" smtClean="0">
                <a:latin typeface="Gill Sans MT" pitchFamily="34" charset="0"/>
              </a:rPr>
              <a:t> </a:t>
            </a:r>
            <a:r>
              <a:rPr lang="fr-BE" sz="2000" dirty="0" err="1" smtClean="0">
                <a:latin typeface="Gill Sans MT" pitchFamily="34" charset="0"/>
              </a:rPr>
              <a:t>number</a:t>
            </a:r>
            <a:r>
              <a:rPr lang="fr-BE" sz="2000" dirty="0" smtClean="0">
                <a:latin typeface="Gill Sans MT" pitchFamily="34" charset="0"/>
              </a:rPr>
              <a:t> and </a:t>
            </a:r>
            <a:r>
              <a:rPr lang="fr-BE" sz="2000" dirty="0" err="1" smtClean="0">
                <a:latin typeface="Gill Sans MT" pitchFamily="34" charset="0"/>
              </a:rPr>
              <a:t>functional</a:t>
            </a:r>
            <a:r>
              <a:rPr lang="fr-BE" sz="2000" dirty="0" smtClean="0">
                <a:latin typeface="Gill Sans MT" pitchFamily="34" charset="0"/>
              </a:rPr>
              <a:t> groups</a:t>
            </a:r>
            <a:r>
              <a:rPr lang="fr-BE" sz="2000" baseline="-25000" dirty="0" smtClean="0">
                <a:latin typeface="Gill Sans MT" pitchFamily="34" charset="0"/>
              </a:rPr>
              <a:t> </a:t>
            </a:r>
            <a:endParaRPr lang="fr-BE" sz="2000" dirty="0">
              <a:latin typeface="Gill Sans MT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fr-BE" sz="2000" dirty="0" smtClean="0">
              <a:latin typeface="Gill Sans MT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BE" sz="2000" dirty="0" err="1" smtClean="0">
                <a:latin typeface="Gill Sans MT" pitchFamily="34" charset="0"/>
              </a:rPr>
              <a:t>Generic</a:t>
            </a:r>
            <a:r>
              <a:rPr lang="fr-BE" sz="2000" dirty="0" smtClean="0">
                <a:latin typeface="Gill Sans MT" pitchFamily="34" charset="0"/>
              </a:rPr>
              <a:t>:  </a:t>
            </a:r>
            <a:r>
              <a:rPr lang="fr-BE" sz="2000" dirty="0" err="1" smtClean="0">
                <a:latin typeface="Gill Sans MT" pitchFamily="34" charset="0"/>
              </a:rPr>
              <a:t>carbon</a:t>
            </a:r>
            <a:r>
              <a:rPr lang="fr-BE" sz="2000" dirty="0" smtClean="0">
                <a:latin typeface="Gill Sans MT" pitchFamily="34" charset="0"/>
              </a:rPr>
              <a:t> </a:t>
            </a:r>
            <a:r>
              <a:rPr lang="fr-BE" sz="2000" dirty="0" err="1" smtClean="0">
                <a:latin typeface="Gill Sans MT" pitchFamily="34" charset="0"/>
              </a:rPr>
              <a:t>number</a:t>
            </a:r>
            <a:r>
              <a:rPr lang="fr-BE" sz="2000" dirty="0" smtClean="0">
                <a:latin typeface="Gill Sans MT" pitchFamily="34" charset="0"/>
              </a:rPr>
              <a:t>, </a:t>
            </a:r>
            <a:r>
              <a:rPr lang="fr-BE" sz="2000" dirty="0" err="1" smtClean="0">
                <a:latin typeface="Gill Sans MT" pitchFamily="34" charset="0"/>
              </a:rPr>
              <a:t>vapour</a:t>
            </a:r>
            <a:r>
              <a:rPr lang="fr-BE" sz="2000" dirty="0" smtClean="0">
                <a:latin typeface="Gill Sans MT" pitchFamily="34" charset="0"/>
              </a:rPr>
              <a:t> pressure classes (11) and 1explicit </a:t>
            </a:r>
            <a:r>
              <a:rPr lang="fr-BE" sz="2000" dirty="0" err="1" smtClean="0">
                <a:latin typeface="Gill Sans MT" pitchFamily="34" charset="0"/>
              </a:rPr>
              <a:t>functional</a:t>
            </a:r>
            <a:r>
              <a:rPr lang="fr-BE" sz="2000" dirty="0" smtClean="0">
                <a:latin typeface="Gill Sans MT" pitchFamily="34" charset="0"/>
              </a:rPr>
              <a:t> group</a:t>
            </a:r>
            <a:endParaRPr lang="en-US" sz="2000" i="1" dirty="0">
              <a:latin typeface="Gill Sans MT" pitchFamily="34" charset="0"/>
            </a:endParaRPr>
          </a:p>
          <a:p>
            <a:pPr>
              <a:spcBef>
                <a:spcPct val="50000"/>
              </a:spcBef>
            </a:pPr>
            <a:endParaRPr lang="en-US" sz="2000" b="1" dirty="0">
              <a:latin typeface="Gill Sans MT" pitchFamily="34" charset="0"/>
            </a:endParaRPr>
          </a:p>
        </p:txBody>
      </p:sp>
      <p:pic>
        <p:nvPicPr>
          <p:cNvPr id="11265" name="Picture 1" descr="C:\Documents and Settings\Gebruiker\Mijn documenten\karl\Presentaties\Manchester2011\examplesemigeneric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348880"/>
            <a:ext cx="1512168" cy="1477538"/>
          </a:xfrm>
          <a:prstGeom prst="rect">
            <a:avLst/>
          </a:prstGeom>
          <a:noFill/>
        </p:spPr>
      </p:pic>
      <p:cxnSp>
        <p:nvCxnSpPr>
          <p:cNvPr id="9" name="Rechte verbindingslijn met pijl 8"/>
          <p:cNvCxnSpPr/>
          <p:nvPr/>
        </p:nvCxnSpPr>
        <p:spPr>
          <a:xfrm flipV="1">
            <a:off x="5508104" y="3501008"/>
            <a:ext cx="14401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fgeronde rechthoek 9"/>
          <p:cNvSpPr/>
          <p:nvPr/>
        </p:nvSpPr>
        <p:spPr>
          <a:xfrm>
            <a:off x="3563888" y="2204864"/>
            <a:ext cx="1656184" cy="1728192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kstvak 10"/>
          <p:cNvSpPr txBox="1"/>
          <p:nvPr/>
        </p:nvSpPr>
        <p:spPr>
          <a:xfrm>
            <a:off x="7020272" y="328498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LA10HPP</a:t>
            </a:r>
            <a:endParaRPr lang="fr-FR" sz="2000" dirty="0"/>
          </a:p>
        </p:txBody>
      </p:sp>
      <p:sp>
        <p:nvSpPr>
          <p:cNvPr id="12" name="Tekstvak 11"/>
          <p:cNvSpPr txBox="1"/>
          <p:nvPr/>
        </p:nvSpPr>
        <p:spPr>
          <a:xfrm>
            <a:off x="5292080" y="2420888"/>
            <a:ext cx="18389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10 </a:t>
            </a:r>
            <a:r>
              <a:rPr lang="fr-FR" dirty="0" err="1" smtClean="0"/>
              <a:t>carbons</a:t>
            </a:r>
            <a:endParaRPr lang="fr-FR" dirty="0" smtClean="0"/>
          </a:p>
          <a:p>
            <a:r>
              <a:rPr lang="fr-FR" dirty="0" smtClean="0"/>
              <a:t>1 </a:t>
            </a:r>
            <a:r>
              <a:rPr lang="fr-FR" dirty="0" err="1" smtClean="0"/>
              <a:t>alcohol</a:t>
            </a:r>
            <a:r>
              <a:rPr lang="fr-FR" dirty="0" smtClean="0"/>
              <a:t> &amp;</a:t>
            </a:r>
          </a:p>
          <a:p>
            <a:r>
              <a:rPr lang="fr-FR" dirty="0" smtClean="0"/>
              <a:t>2 </a:t>
            </a:r>
            <a:r>
              <a:rPr lang="fr-FR" dirty="0" err="1" smtClean="0"/>
              <a:t>hydroperoxide</a:t>
            </a:r>
            <a:endParaRPr lang="fr-FR" dirty="0" smtClean="0"/>
          </a:p>
        </p:txBody>
      </p:sp>
      <p:pic>
        <p:nvPicPr>
          <p:cNvPr id="11266" name="Picture 2" descr="C:\Documents and Settings\Gebruiker\Mijn documenten\karl\Presentaties\Manchester2011\examplegeneric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653136"/>
            <a:ext cx="1927928" cy="936104"/>
          </a:xfrm>
          <a:prstGeom prst="rect">
            <a:avLst/>
          </a:prstGeom>
          <a:noFill/>
        </p:spPr>
      </p:pic>
      <p:sp>
        <p:nvSpPr>
          <p:cNvPr id="16" name="Rechthoek 15"/>
          <p:cNvSpPr/>
          <p:nvPr/>
        </p:nvSpPr>
        <p:spPr>
          <a:xfrm>
            <a:off x="3707904" y="4509120"/>
            <a:ext cx="1440160" cy="1224136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kstvak 16"/>
          <p:cNvSpPr txBox="1"/>
          <p:nvPr/>
        </p:nvSpPr>
        <p:spPr>
          <a:xfrm>
            <a:off x="3275856" y="587727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Implicit</a:t>
            </a:r>
            <a:r>
              <a:rPr lang="fr-FR" dirty="0" smtClean="0"/>
              <a:t> parent structure,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p</a:t>
            </a:r>
            <a:r>
              <a:rPr lang="fr-FR" baseline="-25000" dirty="0" err="1" smtClean="0"/>
              <a:t>vap,im</a:t>
            </a:r>
            <a:endParaRPr lang="fr-FR" dirty="0"/>
          </a:p>
        </p:txBody>
      </p:sp>
      <p:cxnSp>
        <p:nvCxnSpPr>
          <p:cNvPr id="19" name="Rechte verbindingslijn met pijl 18"/>
          <p:cNvCxnSpPr/>
          <p:nvPr/>
        </p:nvCxnSpPr>
        <p:spPr>
          <a:xfrm>
            <a:off x="5940152" y="5085184"/>
            <a:ext cx="9361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7020272" y="494116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LX9cONO2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6" grpId="0" animBg="1"/>
      <p:bldP spid="17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GB" sz="3600" dirty="0" smtClean="0">
                <a:cs typeface="Arial" pitchFamily="34" charset="0"/>
              </a:rPr>
              <a:t>β-</a:t>
            </a:r>
            <a:r>
              <a:rPr lang="en-GB" sz="3600" dirty="0" err="1" smtClean="0">
                <a:cs typeface="Arial" pitchFamily="34" charset="0"/>
              </a:rPr>
              <a:t>pinene</a:t>
            </a:r>
            <a:r>
              <a:rPr lang="fr-F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fr-FR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some</a:t>
            </a:r>
            <a:r>
              <a:rPr lang="fr-F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previous</a:t>
            </a:r>
            <a:r>
              <a:rPr lang="fr-F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modelling</a:t>
            </a:r>
            <a:r>
              <a:rPr lang="fr-F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results</a:t>
            </a:r>
            <a:endParaRPr lang="fr-FR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325563" y="1292225"/>
            <a:ext cx="7818437" cy="4800600"/>
          </a:xfrm>
        </p:spPr>
        <p:txBody>
          <a:bodyPr/>
          <a:lstStyle/>
          <a:p>
            <a:pPr eaLnBrk="1" hangingPunct="1"/>
            <a:r>
              <a:rPr lang="fr-BE" sz="2000" dirty="0" smtClean="0"/>
              <a:t>Chen &amp; Griffin 2005:</a:t>
            </a:r>
          </a:p>
          <a:p>
            <a:pPr marL="357188" lvl="1" indent="0" eaLnBrk="1" hangingPunct="1">
              <a:buNone/>
            </a:pPr>
            <a:r>
              <a:rPr lang="fr-BE" sz="2000" dirty="0" err="1" smtClean="0"/>
              <a:t>Shown</a:t>
            </a:r>
            <a:r>
              <a:rPr lang="fr-BE" sz="2000" dirty="0" smtClean="0"/>
              <a:t> </a:t>
            </a:r>
            <a:r>
              <a:rPr lang="fr-BE" sz="2000" dirty="0" err="1" smtClean="0"/>
              <a:t>is</a:t>
            </a:r>
            <a:r>
              <a:rPr lang="fr-BE" sz="2000" dirty="0" smtClean="0"/>
              <a:t> fig. 1, </a:t>
            </a:r>
          </a:p>
          <a:p>
            <a:pPr marL="357188" lvl="1" indent="0" eaLnBrk="1" hangingPunct="1">
              <a:buNone/>
            </a:pPr>
            <a:r>
              <a:rPr lang="fr-BE" sz="2000" dirty="0" err="1" smtClean="0"/>
              <a:t>experimental</a:t>
            </a:r>
            <a:r>
              <a:rPr lang="fr-BE" sz="2000" dirty="0" smtClean="0"/>
              <a:t> and </a:t>
            </a:r>
            <a:r>
              <a:rPr lang="fr-BE" sz="2000" dirty="0" err="1" smtClean="0"/>
              <a:t>modeled</a:t>
            </a:r>
            <a:endParaRPr lang="fr-BE" sz="2000" dirty="0" smtClean="0"/>
          </a:p>
          <a:p>
            <a:pPr marL="357188" lvl="1" indent="0" eaLnBrk="1" hangingPunct="1">
              <a:buNone/>
            </a:pPr>
            <a:r>
              <a:rPr lang="en-GB" sz="2000" dirty="0" smtClean="0">
                <a:cs typeface="Arial" pitchFamily="34" charset="0"/>
              </a:rPr>
              <a:t>β-</a:t>
            </a:r>
            <a:r>
              <a:rPr lang="en-GB" sz="2000" dirty="0" err="1" smtClean="0">
                <a:cs typeface="Arial" pitchFamily="34" charset="0"/>
              </a:rPr>
              <a:t>pinene</a:t>
            </a:r>
            <a:r>
              <a:rPr lang="en-GB" sz="2000" dirty="0" smtClean="0">
                <a:cs typeface="Arial" pitchFamily="34" charset="0"/>
              </a:rPr>
              <a:t>, O</a:t>
            </a:r>
            <a:r>
              <a:rPr lang="en-GB" sz="2000" baseline="-25000" dirty="0" smtClean="0">
                <a:cs typeface="Arial" pitchFamily="34" charset="0"/>
              </a:rPr>
              <a:t>3</a:t>
            </a:r>
            <a:r>
              <a:rPr lang="en-GB" sz="2000" dirty="0" smtClean="0">
                <a:cs typeface="Arial" pitchFamily="34" charset="0"/>
              </a:rPr>
              <a:t>, NO, NO</a:t>
            </a:r>
            <a:r>
              <a:rPr lang="en-GB" sz="2000" baseline="-25000" dirty="0" smtClean="0">
                <a:cs typeface="Arial" pitchFamily="34" charset="0"/>
              </a:rPr>
              <a:t>2</a:t>
            </a:r>
            <a:r>
              <a:rPr lang="en-GB" sz="2000" dirty="0" smtClean="0">
                <a:cs typeface="Arial" pitchFamily="34" charset="0"/>
              </a:rPr>
              <a:t> from</a:t>
            </a:r>
          </a:p>
          <a:p>
            <a:pPr marL="357188" lvl="1" indent="0" eaLnBrk="1" hangingPunct="1">
              <a:buNone/>
            </a:pPr>
            <a:r>
              <a:rPr lang="en-GB" sz="2000" dirty="0" smtClean="0">
                <a:cs typeface="Arial" pitchFamily="34" charset="0"/>
              </a:rPr>
              <a:t>this paper</a:t>
            </a:r>
            <a:endParaRPr lang="fr-BE" sz="2000" dirty="0" smtClean="0"/>
          </a:p>
          <a:p>
            <a:pPr eaLnBrk="1" hangingPunct="1"/>
            <a:endParaRPr lang="fr-BE" sz="2000" dirty="0" smtClean="0"/>
          </a:p>
          <a:p>
            <a:pPr eaLnBrk="1" hangingPunct="1"/>
            <a:r>
              <a:rPr lang="fr-BE" sz="2000" dirty="0" err="1" smtClean="0"/>
              <a:t>Jenkin</a:t>
            </a:r>
            <a:r>
              <a:rPr lang="fr-BE" sz="2000" dirty="0" smtClean="0"/>
              <a:t> (2004) for SOA </a:t>
            </a:r>
          </a:p>
          <a:p>
            <a:pPr eaLnBrk="1" hangingPunct="1"/>
            <a:r>
              <a:rPr lang="fr-BE" sz="2000" dirty="0" err="1" smtClean="0"/>
              <a:t>Pinho</a:t>
            </a:r>
            <a:r>
              <a:rPr lang="fr-BE" sz="2000" dirty="0" smtClean="0"/>
              <a:t> et al. 2007: </a:t>
            </a:r>
          </a:p>
          <a:p>
            <a:pPr marL="82550" indent="0" eaLnBrk="1" hangingPunct="1">
              <a:buNone/>
            </a:pPr>
            <a:r>
              <a:rPr lang="fr-BE" sz="2000" dirty="0" smtClean="0"/>
              <a:t>    </a:t>
            </a:r>
            <a:r>
              <a:rPr lang="fr-BE" sz="2000" dirty="0" err="1" smtClean="0"/>
              <a:t>gas</a:t>
            </a:r>
            <a:r>
              <a:rPr lang="fr-BE" sz="2000" dirty="0" smtClean="0"/>
              <a:t>-phase, </a:t>
            </a:r>
            <a:r>
              <a:rPr lang="fr-BE" sz="2000" dirty="0" err="1" smtClean="0"/>
              <a:t>using</a:t>
            </a:r>
            <a:r>
              <a:rPr lang="fr-BE" sz="2000" dirty="0" smtClean="0"/>
              <a:t> MCM3.1:</a:t>
            </a:r>
          </a:p>
          <a:p>
            <a:pPr marL="82550" indent="0" eaLnBrk="1" hangingPunct="1">
              <a:buNone/>
            </a:pPr>
            <a:r>
              <a:rPr lang="fr-BE" sz="2000" dirty="0" smtClean="0"/>
              <a:t>    Fig.9 </a:t>
            </a:r>
            <a:r>
              <a:rPr lang="fr-BE" sz="2000" dirty="0" err="1" smtClean="0"/>
              <a:t>showing</a:t>
            </a:r>
            <a:r>
              <a:rPr lang="fr-BE" sz="2000" dirty="0" smtClean="0"/>
              <a:t> D(O</a:t>
            </a:r>
            <a:r>
              <a:rPr lang="fr-BE" sz="2000" baseline="-25000" dirty="0" smtClean="0"/>
              <a:t>3</a:t>
            </a:r>
            <a:r>
              <a:rPr lang="fr-BE" sz="2000" dirty="0" smtClean="0"/>
              <a:t>-NO)</a:t>
            </a:r>
          </a:p>
          <a:p>
            <a:pPr marL="82550" indent="0" eaLnBrk="1" hangingPunct="1">
              <a:buNone/>
            </a:pPr>
            <a:r>
              <a:rPr lang="fr-BE" sz="2000" dirty="0" smtClean="0"/>
              <a:t>    in ppm for Carter (2000)</a:t>
            </a:r>
          </a:p>
          <a:p>
            <a:pPr marL="82550" indent="0" eaLnBrk="1" hangingPunct="1">
              <a:buNone/>
            </a:pPr>
            <a:endParaRPr lang="fr-FR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379708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D:\Users\karlc\aeronomie\Presentations\Davis2012\PinhoDO3NOfrompaper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060" y="3768114"/>
            <a:ext cx="4191000" cy="305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403648" y="-315416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GB" sz="3200" dirty="0" smtClean="0">
                <a:cs typeface="Arial" pitchFamily="34" charset="0"/>
              </a:rPr>
              <a:t>β-</a:t>
            </a:r>
            <a:r>
              <a:rPr lang="en-GB" sz="3200" dirty="0" err="1" smtClean="0">
                <a:cs typeface="Arial" pitchFamily="34" charset="0"/>
              </a:rPr>
              <a:t>pinene</a:t>
            </a:r>
            <a:r>
              <a:rPr lang="en-GB" sz="3200" dirty="0" smtClean="0">
                <a:cs typeface="Arial" pitchFamily="34" charset="0"/>
              </a:rPr>
              <a:t> gas phase chemistry: ozone</a:t>
            </a:r>
            <a:endParaRPr lang="fr-FR" sz="3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1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043608" y="6020461"/>
            <a:ext cx="7920880" cy="837539"/>
          </a:xfrm>
        </p:spPr>
        <p:txBody>
          <a:bodyPr/>
          <a:lstStyle/>
          <a:p>
            <a:pPr eaLnBrk="1" hangingPunct="1"/>
            <a:r>
              <a:rPr lang="en-GB" sz="2000" dirty="0" smtClean="0">
                <a:solidFill>
                  <a:srgbClr val="0070C0"/>
                </a:solidFill>
              </a:rPr>
              <a:t>BOREAM</a:t>
            </a:r>
            <a:r>
              <a:rPr lang="en-GB" sz="2000" dirty="0" smtClean="0"/>
              <a:t>: overestimates ozone, </a:t>
            </a:r>
            <a:r>
              <a:rPr lang="en-GB" sz="2000" dirty="0" smtClean="0">
                <a:solidFill>
                  <a:srgbClr val="C00000"/>
                </a:solidFill>
              </a:rPr>
              <a:t>adding O(3P) channel </a:t>
            </a:r>
            <a:r>
              <a:rPr lang="en-GB" sz="2000" dirty="0" smtClean="0"/>
              <a:t>improves things</a:t>
            </a:r>
          </a:p>
          <a:p>
            <a:pPr eaLnBrk="1" hangingPunct="1"/>
            <a:r>
              <a:rPr lang="en-GB" sz="2000" dirty="0" smtClean="0">
                <a:solidFill>
                  <a:schemeClr val="accent4"/>
                </a:solidFill>
              </a:rPr>
              <a:t>Less SCI-decomposition </a:t>
            </a:r>
            <a:r>
              <a:rPr lang="en-GB" sz="2000" dirty="0" smtClean="0"/>
              <a:t>further improves, but more testing needed</a:t>
            </a:r>
          </a:p>
          <a:p>
            <a:pPr marL="82550" indent="0" eaLnBrk="1" hangingPunct="1">
              <a:buNone/>
            </a:pPr>
            <a:endParaRPr lang="en-GB" sz="2000" dirty="0" smtClean="0"/>
          </a:p>
          <a:p>
            <a:pPr eaLnBrk="1" hangingPunct="1"/>
            <a:endParaRPr lang="en-GB" sz="2400" dirty="0" smtClean="0"/>
          </a:p>
        </p:txBody>
      </p:sp>
      <p:pic>
        <p:nvPicPr>
          <p:cNvPr id="1029" name="Picture 5" descr="D:\Users\karlc\aeronomie\Presentations\Davis2012\CarterETC442435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10" y="595016"/>
            <a:ext cx="6624736" cy="526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41588" y="1196752"/>
            <a:ext cx="17475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cs typeface="Arial" pitchFamily="34" charset="0"/>
              </a:rPr>
              <a:t>β-</a:t>
            </a:r>
            <a:r>
              <a:rPr lang="nl-BE" sz="1600" dirty="0" err="1" smtClean="0"/>
              <a:t>pinene</a:t>
            </a:r>
            <a:r>
              <a:rPr lang="nl-BE" sz="1600" dirty="0" smtClean="0"/>
              <a:t> </a:t>
            </a:r>
            <a:r>
              <a:rPr lang="nl-BE" sz="1600" dirty="0" err="1" smtClean="0"/>
              <a:t>oxidant</a:t>
            </a:r>
            <a:endParaRPr lang="nl-BE" sz="1600" dirty="0" smtClean="0"/>
          </a:p>
          <a:p>
            <a:r>
              <a:rPr lang="nl-BE" sz="1600" dirty="0" smtClean="0"/>
              <a:t>OH:	47.8%</a:t>
            </a:r>
          </a:p>
          <a:p>
            <a:r>
              <a:rPr lang="nl-BE" sz="1600" dirty="0" smtClean="0"/>
              <a:t>O</a:t>
            </a:r>
            <a:r>
              <a:rPr lang="nl-BE" sz="1600" baseline="-25000" dirty="0" smtClean="0"/>
              <a:t>3</a:t>
            </a:r>
            <a:r>
              <a:rPr lang="nl-BE" sz="1600" dirty="0" smtClean="0"/>
              <a:t>:       	26.8%</a:t>
            </a:r>
          </a:p>
          <a:p>
            <a:r>
              <a:rPr lang="nl-BE" sz="1600" dirty="0" smtClean="0"/>
              <a:t>O(3P): 	20.9%</a:t>
            </a:r>
          </a:p>
          <a:p>
            <a:r>
              <a:rPr lang="nl-BE" sz="1600" dirty="0" smtClean="0"/>
              <a:t>NO</a:t>
            </a:r>
            <a:r>
              <a:rPr lang="nl-BE" sz="1600" baseline="-25000" dirty="0" smtClean="0"/>
              <a:t>3</a:t>
            </a:r>
            <a:r>
              <a:rPr lang="nl-BE" sz="1600" dirty="0" smtClean="0"/>
              <a:t>:	4.5%</a:t>
            </a:r>
            <a:endParaRPr lang="nl-BE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GB" sz="3600" dirty="0">
                <a:cs typeface="Arial" pitchFamily="34" charset="0"/>
              </a:rPr>
              <a:t>β-</a:t>
            </a:r>
            <a:r>
              <a:rPr lang="en-GB" sz="3600" dirty="0" err="1">
                <a:cs typeface="Arial" pitchFamily="34" charset="0"/>
              </a:rPr>
              <a:t>pinene</a:t>
            </a:r>
            <a:r>
              <a:rPr lang="en-GB" sz="3600" dirty="0">
                <a:cs typeface="Arial" pitchFamily="34" charset="0"/>
              </a:rPr>
              <a:t> </a:t>
            </a:r>
            <a:r>
              <a:rPr lang="en-GB" sz="3600" dirty="0" smtClean="0">
                <a:cs typeface="Arial" pitchFamily="34" charset="0"/>
              </a:rPr>
              <a:t>SOA: </a:t>
            </a:r>
            <a:r>
              <a:rPr lang="fr-F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Photo-</a:t>
            </a:r>
            <a:r>
              <a:rPr lang="fr-FR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oxidation</a:t>
            </a:r>
            <a:endParaRPr lang="fr-FR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1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116013" y="1447800"/>
            <a:ext cx="7818437" cy="4800600"/>
          </a:xfrm>
        </p:spPr>
        <p:txBody>
          <a:bodyPr/>
          <a:lstStyle/>
          <a:p>
            <a:pPr marL="82550" indent="0" eaLnBrk="1" hangingPunct="1">
              <a:buNone/>
            </a:pPr>
            <a:endParaRPr lang="en-GB" sz="2400" dirty="0" smtClean="0"/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sz="2400" dirty="0" smtClean="0"/>
          </a:p>
          <a:p>
            <a:pPr marL="82550" indent="0" eaLnBrk="1" hangingPunct="1">
              <a:buNone/>
            </a:pPr>
            <a:endParaRPr lang="en-GB" sz="2400" dirty="0" smtClean="0"/>
          </a:p>
          <a:p>
            <a:pPr eaLnBrk="1" hangingPunct="1"/>
            <a:endParaRPr lang="en-GB" sz="2000" dirty="0" smtClean="0"/>
          </a:p>
          <a:p>
            <a:pPr eaLnBrk="1" hangingPunct="1"/>
            <a:r>
              <a:rPr lang="en-GB" sz="2000" dirty="0" smtClean="0"/>
              <a:t>BOREAM: reasonable agreement, overestimated up to 20% near end</a:t>
            </a:r>
          </a:p>
          <a:p>
            <a:pPr eaLnBrk="1" hangingPunct="1"/>
            <a:r>
              <a:rPr lang="en-GB" sz="2000" dirty="0" smtClean="0"/>
              <a:t>Low-</a:t>
            </a:r>
            <a:r>
              <a:rPr lang="en-GB" sz="2000" dirty="0" err="1" smtClean="0"/>
              <a:t>NO</a:t>
            </a:r>
            <a:r>
              <a:rPr lang="en-GB" sz="2000" baseline="-25000" dirty="0" err="1" smtClean="0"/>
              <a:t>x</a:t>
            </a:r>
            <a:r>
              <a:rPr lang="en-GB" sz="2000" dirty="0" smtClean="0"/>
              <a:t> photo-oxidation:  few experiments available for validation</a:t>
            </a:r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sz="2400" dirty="0" smtClean="0"/>
          </a:p>
        </p:txBody>
      </p:sp>
      <p:pic>
        <p:nvPicPr>
          <p:cNvPr id="6147" name="Picture 3" descr="D:\Users\karlc\aeronomie\Data\FiguresBPIN\Ng2006betapinene\ng2006BPINOHEVAPCM07122012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03" y="1196752"/>
            <a:ext cx="4255738" cy="339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64088" y="1412776"/>
                <a:ext cx="3528392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+mn-lt"/>
                  </a:rPr>
                  <a:t>Ng et al</a:t>
                </a:r>
                <a:r>
                  <a:rPr lang="en-GB" dirty="0" smtClean="0">
                    <a:latin typeface="+mn-lt"/>
                  </a:rPr>
                  <a:t>., 2006 </a:t>
                </a:r>
                <a:r>
                  <a:rPr lang="en-GB" dirty="0">
                    <a:latin typeface="+mn-lt"/>
                  </a:rPr>
                  <a:t>(high </a:t>
                </a:r>
                <a:r>
                  <a:rPr lang="en-GB" dirty="0" err="1">
                    <a:latin typeface="+mn-lt"/>
                  </a:rPr>
                  <a:t>NO</a:t>
                </a:r>
                <a:r>
                  <a:rPr lang="en-GB" baseline="-25000" dirty="0" err="1">
                    <a:latin typeface="+mn-lt"/>
                  </a:rPr>
                  <a:t>x</a:t>
                </a:r>
                <a:r>
                  <a:rPr lang="en-GB" dirty="0" smtClean="0">
                    <a:latin typeface="+mn-lt"/>
                  </a:rPr>
                  <a:t>)</a:t>
                </a:r>
              </a:p>
              <a:p>
                <a:endParaRPr lang="en-GB" dirty="0">
                  <a:latin typeface="+mn-lt"/>
                </a:endParaRPr>
              </a:p>
              <a:p>
                <a:endParaRPr lang="en-GB" dirty="0" smtClean="0">
                  <a:latin typeface="+mn-lt"/>
                </a:endParaRPr>
              </a:p>
              <a:p>
                <a:r>
                  <a:rPr lang="en-GB" dirty="0">
                    <a:latin typeface="+mn-lt"/>
                  </a:rPr>
                  <a:t>S</a:t>
                </a:r>
                <a:r>
                  <a:rPr lang="en-GB" dirty="0" smtClean="0">
                    <a:latin typeface="+mn-lt"/>
                  </a:rPr>
                  <a:t>aturated </a:t>
                </a:r>
                <a:r>
                  <a:rPr lang="en-GB" dirty="0" err="1" smtClean="0">
                    <a:latin typeface="+mn-lt"/>
                  </a:rPr>
                  <a:t>vapor</a:t>
                </a:r>
                <a:r>
                  <a:rPr lang="en-GB" dirty="0" smtClean="0">
                    <a:latin typeface="+mn-lt"/>
                  </a:rPr>
                  <a:t> pressure estimation methods:</a:t>
                </a:r>
              </a:p>
              <a:p>
                <a:r>
                  <a:rPr lang="en-GB" dirty="0" smtClean="0">
                    <a:latin typeface="+mn-lt"/>
                  </a:rPr>
                  <a:t>EVAPORATION or </a:t>
                </a:r>
              </a:p>
              <a:p>
                <a:r>
                  <a:rPr lang="en-GB" dirty="0" err="1" smtClean="0">
                    <a:latin typeface="+mn-lt"/>
                  </a:rPr>
                  <a:t>Capouet</a:t>
                </a:r>
                <a:r>
                  <a:rPr lang="en-GB" dirty="0" smtClean="0">
                    <a:latin typeface="+mn-lt"/>
                  </a:rPr>
                  <a:t>-Müller(2006)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endParaRPr lang="en-GB" dirty="0" smtClean="0">
                  <a:latin typeface="+mn-lt"/>
                </a:endParaRPr>
              </a:p>
              <a:p>
                <a:r>
                  <a:rPr lang="en-GB" dirty="0" smtClean="0">
                    <a:latin typeface="+mn-lt"/>
                  </a:rPr>
                  <a:t>See poster by Steven </a:t>
                </a:r>
                <a:r>
                  <a:rPr lang="en-GB" dirty="0" err="1" smtClean="0">
                    <a:latin typeface="+mn-lt"/>
                  </a:rPr>
                  <a:t>Compernolle</a:t>
                </a:r>
                <a:endParaRPr lang="en-GB" dirty="0">
                  <a:latin typeface="+mn-lt"/>
                </a:endParaRPr>
              </a:p>
              <a:p>
                <a:endParaRPr lang="nl-BE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412776"/>
                <a:ext cx="3528392" cy="2585323"/>
              </a:xfrm>
              <a:prstGeom prst="rect">
                <a:avLst/>
              </a:prstGeom>
              <a:blipFill rotWithShape="1">
                <a:blip r:embed="rId4"/>
                <a:stretch>
                  <a:fillRect l="-1554" t="-117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GB" sz="3600" dirty="0">
                <a:cs typeface="Arial" pitchFamily="34" charset="0"/>
              </a:rPr>
              <a:t>β-</a:t>
            </a:r>
            <a:r>
              <a:rPr lang="en-GB" sz="3600" dirty="0" err="1">
                <a:cs typeface="Arial" pitchFamily="34" charset="0"/>
              </a:rPr>
              <a:t>pinene</a:t>
            </a:r>
            <a:r>
              <a:rPr lang="en-GB" sz="3600" dirty="0">
                <a:cs typeface="Arial" pitchFamily="34" charset="0"/>
              </a:rPr>
              <a:t> </a:t>
            </a:r>
            <a:r>
              <a:rPr lang="fr-FR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photo-</a:t>
            </a:r>
            <a:r>
              <a:rPr lang="fr-FR" sz="3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oxidation</a:t>
            </a:r>
            <a:r>
              <a:rPr lang="fr-FR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GB" sz="3600" dirty="0">
                <a:cs typeface="Arial" pitchFamily="34" charset="0"/>
              </a:rPr>
              <a:t>SOA </a:t>
            </a:r>
            <a:r>
              <a:rPr lang="en-GB" sz="3600" dirty="0" smtClean="0">
                <a:cs typeface="Arial" pitchFamily="34" charset="0"/>
              </a:rPr>
              <a:t>composition (high-</a:t>
            </a:r>
            <a:r>
              <a:rPr lang="en-GB" sz="3600" dirty="0" err="1" smtClean="0">
                <a:cs typeface="Arial" pitchFamily="34" charset="0"/>
              </a:rPr>
              <a:t>NO</a:t>
            </a:r>
            <a:r>
              <a:rPr lang="en-GB" sz="3600" baseline="-25000" dirty="0" err="1" smtClean="0">
                <a:cs typeface="Arial" pitchFamily="34" charset="0"/>
              </a:rPr>
              <a:t>x</a:t>
            </a:r>
            <a:r>
              <a:rPr lang="en-GB" sz="3600" dirty="0" smtClean="0">
                <a:cs typeface="Arial" pitchFamily="34" charset="0"/>
              </a:rPr>
              <a:t>)</a:t>
            </a:r>
            <a:endParaRPr lang="fr-FR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1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116013" y="1447800"/>
            <a:ext cx="7818437" cy="4800600"/>
          </a:xfrm>
        </p:spPr>
        <p:txBody>
          <a:bodyPr/>
          <a:lstStyle/>
          <a:p>
            <a:pPr eaLnBrk="1" hangingPunct="1"/>
            <a:r>
              <a:rPr lang="en-GB" sz="2000" dirty="0" smtClean="0"/>
              <a:t>Molar composition for Ng et al. (2006) after </a:t>
            </a:r>
            <a:r>
              <a:rPr lang="en-GB" sz="2000" dirty="0"/>
              <a:t>2</a:t>
            </a:r>
            <a:r>
              <a:rPr lang="en-GB" sz="2000" dirty="0" smtClean="0"/>
              <a:t> hours:</a:t>
            </a:r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sz="2400" dirty="0"/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sz="2400" dirty="0" smtClean="0"/>
          </a:p>
          <a:p>
            <a:pPr marL="82550" indent="0" eaLnBrk="1" hangingPunct="1">
              <a:buNone/>
            </a:pPr>
            <a:endParaRPr lang="en-GB" sz="2400" dirty="0" smtClean="0"/>
          </a:p>
          <a:p>
            <a:pPr eaLnBrk="1" hangingPunct="1"/>
            <a:endParaRPr lang="en-GB" sz="2000" dirty="0" smtClean="0"/>
          </a:p>
          <a:p>
            <a:pPr eaLnBrk="1" hangingPunct="1"/>
            <a:r>
              <a:rPr lang="en-GB" sz="2000" dirty="0"/>
              <a:t>BOREAM SOA is dominated by nitrates and </a:t>
            </a:r>
            <a:r>
              <a:rPr lang="en-GB" sz="2000" dirty="0" err="1"/>
              <a:t>peroxy</a:t>
            </a:r>
            <a:r>
              <a:rPr lang="en-GB" sz="2000" dirty="0"/>
              <a:t> acyl </a:t>
            </a:r>
            <a:r>
              <a:rPr lang="en-GB" sz="2000" dirty="0" smtClean="0"/>
              <a:t>nitrates </a:t>
            </a:r>
            <a:r>
              <a:rPr lang="en-GB" sz="2000" dirty="0"/>
              <a:t>(PANS), some contribution of </a:t>
            </a:r>
            <a:r>
              <a:rPr lang="en-GB" sz="2000" dirty="0" err="1"/>
              <a:t>hydroperoxides</a:t>
            </a:r>
            <a:endParaRPr lang="en-GB" sz="2000" dirty="0"/>
          </a:p>
          <a:p>
            <a:pPr eaLnBrk="1" hangingPunct="1"/>
            <a:r>
              <a:rPr lang="en-GB" sz="2000" dirty="0" smtClean="0"/>
              <a:t>Auld </a:t>
            </a:r>
            <a:r>
              <a:rPr lang="en-GB" sz="2000" dirty="0"/>
              <a:t>&amp; Hastie </a:t>
            </a:r>
            <a:r>
              <a:rPr lang="en-GB" sz="2000" dirty="0" smtClean="0"/>
              <a:t>(2011): nitrates, some with mass 231 detected</a:t>
            </a:r>
          </a:p>
          <a:p>
            <a:pPr eaLnBrk="1" hangingPunct="1"/>
            <a:endParaRPr lang="en-GB" sz="2400" dirty="0" smtClean="0"/>
          </a:p>
        </p:txBody>
      </p:sp>
      <p:pic>
        <p:nvPicPr>
          <p:cNvPr id="3074" name="Picture 2" descr="D:\Users\karlc\aeronomie\Presentations\Davis2012\pieSeinbpOHfinish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54464"/>
            <a:ext cx="7082276" cy="370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Users\karlc\aeronomie\Data\FiguresBPIN\Pathak2008update\Pathak2008BOREAMEVAP5T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40768"/>
            <a:ext cx="575788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GB" sz="3600" dirty="0">
                <a:cs typeface="Arial" pitchFamily="34" charset="0"/>
              </a:rPr>
              <a:t>β-</a:t>
            </a:r>
            <a:r>
              <a:rPr lang="en-GB" sz="3600" dirty="0" err="1">
                <a:cs typeface="Arial" pitchFamily="34" charset="0"/>
              </a:rPr>
              <a:t>pinene</a:t>
            </a:r>
            <a:r>
              <a:rPr lang="en-GB" sz="3600" dirty="0">
                <a:cs typeface="Arial" pitchFamily="34" charset="0"/>
              </a:rPr>
              <a:t> </a:t>
            </a:r>
            <a:r>
              <a:rPr lang="en-GB" sz="3600" dirty="0" smtClean="0">
                <a:cs typeface="Arial" pitchFamily="34" charset="0"/>
              </a:rPr>
              <a:t>SOA: </a:t>
            </a:r>
            <a:r>
              <a:rPr lang="fr-FR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ozonolysis</a:t>
            </a:r>
            <a:endParaRPr lang="fr-FR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Tijdelijke aanduiding voor inhoud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187624" y="1412776"/>
                <a:ext cx="2880320" cy="4800600"/>
              </a:xfrm>
            </p:spPr>
            <p:txBody>
              <a:bodyPr/>
              <a:lstStyle/>
              <a:p>
                <a:pPr eaLnBrk="1" hangingPunct="1"/>
                <a:r>
                  <a:rPr lang="en-GB" sz="2000" dirty="0" smtClean="0"/>
                  <a:t>Pathak et al. (2008) (low </a:t>
                </a:r>
                <a:r>
                  <a:rPr lang="en-GB" sz="2000" dirty="0" err="1" smtClean="0"/>
                  <a:t>NO</a:t>
                </a:r>
                <a:r>
                  <a:rPr lang="en-GB" sz="2000" baseline="-25000" dirty="0" err="1" smtClean="0"/>
                  <a:t>x</a:t>
                </a:r>
                <a:r>
                  <a:rPr lang="en-GB" sz="2000" dirty="0" smtClean="0"/>
                  <a:t>, dark OH scavenger </a:t>
                </a:r>
                <a:r>
                  <a:rPr lang="en-GB" sz="2000" dirty="0" err="1" smtClean="0"/>
                  <a:t>ozonolysis</a:t>
                </a:r>
                <a:r>
                  <a:rPr lang="en-GB" sz="2000" dirty="0" smtClean="0"/>
                  <a:t>)</a:t>
                </a:r>
                <a:endParaRPr lang="en-GB" sz="2400" dirty="0" smtClean="0"/>
              </a:p>
              <a:p>
                <a:pPr eaLnBrk="1" hangingPunct="1"/>
                <a:r>
                  <a:rPr lang="en-GB" sz="2000" dirty="0" smtClean="0"/>
                  <a:t>BOREAM: reasonable agreement SOA for most temperatures, except at 40°C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GB" sz="2000" dirty="0" smtClean="0"/>
                  <a:t> unknown chemical pathways activated at high temperature?</a:t>
                </a:r>
              </a:p>
              <a:p>
                <a:pPr eaLnBrk="1" hangingPunct="1"/>
                <a:r>
                  <a:rPr lang="en-GB" sz="2000" dirty="0" smtClean="0"/>
                  <a:t>SOA model temperature dependence slightly overestimated (similar as for </a:t>
                </a:r>
                <a:r>
                  <a:rPr lang="el-GR" sz="2000" dirty="0" smtClean="0">
                    <a:cs typeface="Times New Roman"/>
                  </a:rPr>
                  <a:t>α</a:t>
                </a:r>
                <a:r>
                  <a:rPr lang="nl-BE" sz="2000" dirty="0" smtClean="0">
                    <a:cs typeface="Times New Roman"/>
                  </a:rPr>
                  <a:t>-</a:t>
                </a:r>
                <a:r>
                  <a:rPr lang="nl-BE" sz="2000" dirty="0" err="1" smtClean="0">
                    <a:cs typeface="Times New Roman"/>
                  </a:rPr>
                  <a:t>pinene</a:t>
                </a:r>
                <a:r>
                  <a:rPr lang="nl-BE" sz="2000" dirty="0" smtClean="0">
                    <a:cs typeface="Times New Roman"/>
                  </a:rPr>
                  <a:t>)</a:t>
                </a:r>
                <a:endParaRPr lang="en-GB" sz="2000" dirty="0" smtClean="0"/>
              </a:p>
              <a:p>
                <a:pPr eaLnBrk="1" hangingPunct="1"/>
                <a:endParaRPr lang="en-GB" sz="2400" dirty="0" smtClean="0"/>
              </a:p>
              <a:p>
                <a:pPr eaLnBrk="1" hangingPunct="1"/>
                <a:endParaRPr lang="en-GB" sz="2400" dirty="0" smtClean="0"/>
              </a:p>
            </p:txBody>
          </p:sp>
        </mc:Choice>
        <mc:Fallback xmlns="">
          <p:sp>
            <p:nvSpPr>
              <p:cNvPr id="22531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187624" y="1412776"/>
                <a:ext cx="2880320" cy="4800600"/>
              </a:xfrm>
              <a:blipFill rotWithShape="1">
                <a:blip r:embed="rId4"/>
                <a:stretch>
                  <a:fillRect t="-635" r="-2966" b="-266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288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GB" sz="3600" dirty="0">
                <a:cs typeface="Arial" pitchFamily="34" charset="0"/>
              </a:rPr>
              <a:t>β-</a:t>
            </a:r>
            <a:r>
              <a:rPr lang="en-GB" sz="3600" dirty="0" err="1">
                <a:cs typeface="Arial" pitchFamily="34" charset="0"/>
              </a:rPr>
              <a:t>pinene</a:t>
            </a:r>
            <a:r>
              <a:rPr lang="en-GB" sz="3600" dirty="0">
                <a:cs typeface="Arial" pitchFamily="34" charset="0"/>
              </a:rPr>
              <a:t> </a:t>
            </a:r>
            <a:r>
              <a:rPr lang="fr-FR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ozonolysis</a:t>
            </a:r>
            <a:r>
              <a:rPr lang="fr-F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GB" sz="3600" dirty="0" smtClean="0">
                <a:cs typeface="Arial" pitchFamily="34" charset="0"/>
              </a:rPr>
              <a:t>Sensitivity of SOA yield to chemistry</a:t>
            </a:r>
            <a:endParaRPr lang="fr-FR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1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116013" y="1447800"/>
            <a:ext cx="7818437" cy="4800600"/>
          </a:xfrm>
        </p:spPr>
        <p:txBody>
          <a:bodyPr/>
          <a:lstStyle/>
          <a:p>
            <a:pPr marL="82550" indent="0" eaLnBrk="1" hangingPunct="1">
              <a:buNone/>
            </a:pPr>
            <a:endParaRPr lang="en-GB" sz="2400" dirty="0" smtClean="0"/>
          </a:p>
          <a:p>
            <a:pPr marL="82550" indent="0" eaLnBrk="1" hangingPunct="1">
              <a:buNone/>
            </a:pPr>
            <a:endParaRPr lang="en-GB" sz="2400" dirty="0" smtClean="0"/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sz="2400" dirty="0" smtClean="0"/>
          </a:p>
          <a:p>
            <a:pPr marL="82550" indent="0" eaLnBrk="1" hangingPunct="1">
              <a:buNone/>
            </a:pPr>
            <a:endParaRPr lang="en-GB" sz="2400" dirty="0" smtClean="0"/>
          </a:p>
          <a:p>
            <a:pPr eaLnBrk="1" hangingPunct="1"/>
            <a:endParaRPr lang="en-GB" sz="2000" dirty="0" smtClean="0"/>
          </a:p>
          <a:p>
            <a:pPr eaLnBrk="1" hangingPunct="1"/>
            <a:r>
              <a:rPr lang="en-GB" sz="2000" dirty="0" err="1" smtClean="0">
                <a:solidFill>
                  <a:srgbClr val="FF0000"/>
                </a:solidFill>
              </a:rPr>
              <a:t>Biradicals</a:t>
            </a:r>
            <a:r>
              <a:rPr lang="en-GB" sz="2000" dirty="0" smtClean="0"/>
              <a:t>: </a:t>
            </a:r>
            <a:r>
              <a:rPr lang="en-GB" sz="2000" dirty="0"/>
              <a:t>important for SOA, lead to many functionalized </a:t>
            </a:r>
            <a:r>
              <a:rPr lang="en-GB" sz="2000" dirty="0" smtClean="0"/>
              <a:t>species</a:t>
            </a:r>
          </a:p>
          <a:p>
            <a:pPr eaLnBrk="1" hangingPunct="1"/>
            <a:r>
              <a:rPr lang="en-GB" sz="2000" dirty="0" err="1">
                <a:solidFill>
                  <a:srgbClr val="0000FF"/>
                </a:solidFill>
              </a:rPr>
              <a:t>p</a:t>
            </a:r>
            <a:r>
              <a:rPr lang="en-GB" sz="2000" dirty="0" err="1" smtClean="0">
                <a:solidFill>
                  <a:srgbClr val="0000FF"/>
                </a:solidFill>
              </a:rPr>
              <a:t>inic</a:t>
            </a:r>
            <a:r>
              <a:rPr lang="en-GB" sz="2000" dirty="0" smtClean="0">
                <a:solidFill>
                  <a:srgbClr val="0000FF"/>
                </a:solidFill>
              </a:rPr>
              <a:t> acid</a:t>
            </a:r>
            <a:r>
              <a:rPr lang="en-GB" sz="2000" dirty="0" smtClean="0"/>
              <a:t> important SOA contributor</a:t>
            </a:r>
            <a:endParaRPr lang="en-GB" sz="2000" dirty="0"/>
          </a:p>
          <a:p>
            <a:pPr eaLnBrk="1" hangingPunct="1"/>
            <a:r>
              <a:rPr lang="en-GB" sz="2000" dirty="0" smtClean="0"/>
              <a:t>Some SCI-oligomers formed through SCI + molecular products      (few %), though they don’t increase SOA yields strongly in this case</a:t>
            </a:r>
            <a:endParaRPr lang="en-GB" sz="2400" dirty="0" smtClean="0"/>
          </a:p>
          <a:p>
            <a:pPr eaLnBrk="1" hangingPunct="1"/>
            <a:endParaRPr lang="en-GB" sz="2400" dirty="0" smtClean="0"/>
          </a:p>
        </p:txBody>
      </p:sp>
      <p:pic>
        <p:nvPicPr>
          <p:cNvPr id="10242" name="Picture 2" descr="D:\Users\karlc\aeronomie\Data\FiguresBPIN\Pathak2008update\Pathak11sens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21038"/>
            <a:ext cx="4438253" cy="332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8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fr-F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Photo-</a:t>
            </a:r>
            <a:r>
              <a:rPr lang="fr-FR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oxidative</a:t>
            </a:r>
            <a:r>
              <a:rPr lang="fr-F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aging</a:t>
            </a:r>
            <a:r>
              <a:rPr lang="fr-F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fr-FR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comparison</a:t>
            </a:r>
            <a:r>
              <a:rPr lang="fr-F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/>
              </a:rPr>
              <a:t>β</a:t>
            </a:r>
            <a:r>
              <a:rPr lang="nl-BE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/>
              </a:rPr>
              <a:t>-</a:t>
            </a:r>
            <a:r>
              <a:rPr lang="nl-BE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/>
              </a:rPr>
              <a:t>pinene</a:t>
            </a:r>
            <a:r>
              <a:rPr lang="nl-BE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/>
              </a:rPr>
              <a:t> vs. </a:t>
            </a:r>
            <a:r>
              <a:rPr lang="el-GR" sz="36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/>
              </a:rPr>
              <a:t>α</a:t>
            </a:r>
            <a:r>
              <a:rPr lang="nl-BE" sz="36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/>
              </a:rPr>
              <a:t>-</a:t>
            </a:r>
            <a:r>
              <a:rPr lang="nl-BE" sz="36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/>
              </a:rPr>
              <a:t>pinene</a:t>
            </a:r>
            <a:endParaRPr lang="fr-FR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Tijdelijke aanduiding voor inhoud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116013" y="1447800"/>
                <a:ext cx="7818437" cy="4800600"/>
              </a:xfrm>
            </p:spPr>
            <p:txBody>
              <a:bodyPr/>
              <a:lstStyle/>
              <a:p>
                <a:pPr eaLnBrk="1" hangingPunct="1"/>
                <a:endParaRPr lang="fr-FR" sz="2800" dirty="0" smtClean="0"/>
              </a:p>
              <a:p>
                <a:pPr eaLnBrk="1" hangingPunct="1"/>
                <a:endParaRPr lang="fr-FR" sz="2800" dirty="0" smtClean="0"/>
              </a:p>
              <a:p>
                <a:pPr eaLnBrk="1" hangingPunct="1"/>
                <a:endParaRPr lang="fr-FR" sz="2800" dirty="0" smtClean="0"/>
              </a:p>
              <a:p>
                <a:pPr eaLnBrk="1" hangingPunct="1"/>
                <a:endParaRPr lang="fr-FR" sz="2800" dirty="0" smtClean="0"/>
              </a:p>
              <a:p>
                <a:pPr eaLnBrk="1" hangingPunct="1"/>
                <a:endParaRPr lang="fr-FR" sz="2800" dirty="0" smtClean="0"/>
              </a:p>
              <a:p>
                <a:pPr eaLnBrk="1" hangingPunct="1"/>
                <a:endParaRPr lang="fr-FR" sz="2800" dirty="0" smtClean="0"/>
              </a:p>
              <a:p>
                <a:pPr eaLnBrk="1" hangingPunct="1"/>
                <a:endParaRPr lang="fr-FR" sz="2800" dirty="0" smtClean="0"/>
              </a:p>
              <a:p>
                <a:pPr eaLnBrk="1" hangingPunct="1"/>
                <a:r>
                  <a:rPr lang="en-GB" sz="2000" dirty="0" smtClean="0"/>
                  <a:t>14-day OH-oxidation scenarios (</a:t>
                </a:r>
                <a:r>
                  <a:rPr lang="en-GB" sz="2000" dirty="0" err="1" smtClean="0"/>
                  <a:t>ozonolysis</a:t>
                </a:r>
                <a:r>
                  <a:rPr lang="en-GB" sz="2000" dirty="0" smtClean="0"/>
                  <a:t> switched off) </a:t>
                </a:r>
              </a:p>
              <a:p>
                <a:pPr eaLnBrk="1" hangingPunct="1"/>
                <a:r>
                  <a:rPr lang="en-GB" sz="2000" dirty="0"/>
                  <a:t>l</a:t>
                </a:r>
                <a:r>
                  <a:rPr lang="en-GB" sz="2000" dirty="0" smtClean="0"/>
                  <a:t>ow-</a:t>
                </a:r>
                <a:r>
                  <a:rPr lang="en-GB" sz="2000" dirty="0" err="1" smtClean="0"/>
                  <a:t>NO</a:t>
                </a:r>
                <a:r>
                  <a:rPr lang="en-GB" sz="2000" baseline="-25000" dirty="0" err="1" smtClean="0"/>
                  <a:t>x</a:t>
                </a:r>
                <a:r>
                  <a:rPr lang="en-GB" sz="2000" dirty="0" smtClean="0"/>
                  <a:t>: slightly higher yields for</a:t>
                </a:r>
                <a:r>
                  <a:rPr lang="el-GR" sz="2000" dirty="0">
                    <a:cs typeface="Times New Roman"/>
                  </a:rPr>
                  <a:t> β</a:t>
                </a:r>
                <a:r>
                  <a:rPr lang="nl-BE" sz="2000" dirty="0" smtClean="0">
                    <a:cs typeface="Times New Roman"/>
                  </a:rPr>
                  <a:t>-</a:t>
                </a:r>
                <a:r>
                  <a:rPr lang="nl-BE" sz="2000" dirty="0" err="1" smtClean="0">
                    <a:cs typeface="Times New Roman"/>
                  </a:rPr>
                  <a:t>pinene</a:t>
                </a:r>
                <a:r>
                  <a:rPr lang="nl-BE" sz="2000" dirty="0" smtClean="0">
                    <a:cs typeface="Times New Roman"/>
                  </a:rPr>
                  <a:t> </a:t>
                </a:r>
                <a:r>
                  <a:rPr lang="nl-BE" sz="2000" dirty="0" err="1" smtClean="0">
                    <a:cs typeface="Times New Roman"/>
                  </a:rPr>
                  <a:t>than</a:t>
                </a:r>
                <a:r>
                  <a:rPr lang="nl-BE" sz="2000" dirty="0" smtClean="0">
                    <a:cs typeface="Times New Roman"/>
                  </a:rPr>
                  <a:t> </a:t>
                </a:r>
                <a:r>
                  <a:rPr lang="nl-BE" sz="2000" dirty="0" err="1" smtClean="0">
                    <a:cs typeface="Times New Roman"/>
                  </a:rPr>
                  <a:t>for</a:t>
                </a:r>
                <a:r>
                  <a:rPr lang="nl-BE" sz="2000" dirty="0" smtClean="0">
                    <a:cs typeface="Times New Roman"/>
                  </a:rPr>
                  <a:t> </a:t>
                </a:r>
                <a:r>
                  <a:rPr lang="el-GR" sz="2000" dirty="0" smtClean="0">
                    <a:cs typeface="Times New Roman"/>
                  </a:rPr>
                  <a:t>α</a:t>
                </a:r>
                <a:r>
                  <a:rPr lang="nl-BE" sz="2000" dirty="0" smtClean="0">
                    <a:cs typeface="Times New Roman"/>
                  </a:rPr>
                  <a:t>-</a:t>
                </a:r>
                <a:r>
                  <a:rPr lang="nl-BE" sz="2000" dirty="0" err="1" smtClean="0">
                    <a:cs typeface="Times New Roman"/>
                  </a:rPr>
                  <a:t>pinene</a:t>
                </a:r>
                <a:r>
                  <a:rPr lang="nl-BE" sz="2000" dirty="0" smtClean="0">
                    <a:cs typeface="Times New Roman"/>
                  </a:rPr>
                  <a:t> </a:t>
                </a:r>
              </a:p>
              <a:p>
                <a:pPr eaLnBrk="1" hangingPunct="1"/>
                <a:r>
                  <a:rPr lang="en-GB" sz="2000" dirty="0"/>
                  <a:t>h</a:t>
                </a:r>
                <a:r>
                  <a:rPr lang="en-GB" sz="2000" dirty="0" smtClean="0"/>
                  <a:t>igh-</a:t>
                </a:r>
                <a:r>
                  <a:rPr lang="en-GB" sz="2000" dirty="0" err="1" smtClean="0"/>
                  <a:t>NO</a:t>
                </a:r>
                <a:r>
                  <a:rPr lang="en-GB" sz="2000" baseline="-25000" dirty="0" err="1" smtClean="0"/>
                  <a:t>x</a:t>
                </a:r>
                <a:r>
                  <a:rPr lang="en-GB" sz="2000" dirty="0"/>
                  <a:t>: </a:t>
                </a:r>
                <a:r>
                  <a:rPr lang="en-GB" sz="2000" dirty="0" smtClean="0"/>
                  <a:t>significantly </a:t>
                </a:r>
                <a:r>
                  <a:rPr lang="en-GB" sz="2000" dirty="0"/>
                  <a:t>higher yields for</a:t>
                </a:r>
                <a:r>
                  <a:rPr lang="el-GR" sz="2000" dirty="0">
                    <a:cs typeface="Times New Roman"/>
                  </a:rPr>
                  <a:t> β</a:t>
                </a:r>
                <a:r>
                  <a:rPr lang="nl-BE" sz="2000" dirty="0" smtClean="0">
                    <a:cs typeface="Times New Roman"/>
                  </a:rPr>
                  <a:t>-</a:t>
                </a:r>
                <a:r>
                  <a:rPr lang="nl-BE" sz="2000" dirty="0" err="1" smtClean="0">
                    <a:cs typeface="Times New Roman"/>
                  </a:rPr>
                  <a:t>pinene</a:t>
                </a:r>
                <a:r>
                  <a:rPr lang="nl-BE" sz="2000" dirty="0" smtClean="0">
                    <a:cs typeface="Times New Roman"/>
                  </a:rPr>
                  <a:t> </a:t>
                </a:r>
                <a:r>
                  <a:rPr lang="nl-BE" sz="2000" dirty="0" err="1" smtClean="0">
                    <a:cs typeface="Times New Roman"/>
                  </a:rPr>
                  <a:t>than</a:t>
                </a:r>
                <a:r>
                  <a:rPr lang="nl-BE" sz="2000" dirty="0" smtClean="0">
                    <a:cs typeface="Times New Roman"/>
                  </a:rPr>
                  <a:t> </a:t>
                </a:r>
                <a:r>
                  <a:rPr lang="nl-BE" sz="2000" dirty="0" err="1" smtClean="0">
                    <a:cs typeface="Times New Roman"/>
                  </a:rPr>
                  <a:t>for</a:t>
                </a:r>
                <a:r>
                  <a:rPr lang="nl-BE" sz="2000" dirty="0" smtClean="0">
                    <a:cs typeface="Times New Roman"/>
                  </a:rPr>
                  <a:t> </a:t>
                </a:r>
                <a:r>
                  <a:rPr lang="el-GR" sz="2000" dirty="0">
                    <a:cs typeface="Times New Roman"/>
                  </a:rPr>
                  <a:t>α</a:t>
                </a:r>
                <a:r>
                  <a:rPr lang="nl-BE" sz="2000" dirty="0">
                    <a:cs typeface="Times New Roman"/>
                  </a:rPr>
                  <a:t>-</a:t>
                </a:r>
                <a:r>
                  <a:rPr lang="nl-BE" sz="2000" dirty="0" err="1">
                    <a:cs typeface="Times New Roman"/>
                  </a:rPr>
                  <a:t>pinene</a:t>
                </a:r>
                <a:r>
                  <a:rPr lang="nl-BE" sz="2000" dirty="0">
                    <a:cs typeface="Times New Roman"/>
                  </a:rPr>
                  <a:t> </a:t>
                </a:r>
                <a:endParaRPr lang="nl-BE" sz="2000" dirty="0" smtClean="0">
                  <a:cs typeface="Times New Roman"/>
                </a:endParaRPr>
              </a:p>
              <a:p>
                <a:pPr eaLnBrk="1" hangingPunct="1"/>
                <a:r>
                  <a:rPr lang="nl-BE" sz="2000" dirty="0" smtClean="0">
                    <a:cs typeface="Times New Roman"/>
                  </a:rPr>
                  <a:t>high </a:t>
                </a:r>
                <a:r>
                  <a:rPr lang="nl-BE" sz="2000" dirty="0" err="1" smtClean="0">
                    <a:cs typeface="Times New Roman"/>
                  </a:rPr>
                  <a:t>contribution</a:t>
                </a:r>
                <a:r>
                  <a:rPr lang="nl-BE" sz="2000" dirty="0" smtClean="0">
                    <a:cs typeface="Times New Roman"/>
                  </a:rPr>
                  <a:t> of </a:t>
                </a:r>
                <a:r>
                  <a:rPr lang="nl-BE" sz="2000" dirty="0" err="1" smtClean="0">
                    <a:cs typeface="Times New Roman"/>
                  </a:rPr>
                  <a:t>generic</a:t>
                </a:r>
                <a:r>
                  <a:rPr lang="nl-BE" sz="2000" dirty="0" smtClean="0">
                    <a:cs typeface="Times New Roman"/>
                  </a:rPr>
                  <a:t> species in SOA + </a:t>
                </a:r>
                <a:r>
                  <a:rPr lang="nl-BE" sz="2000" dirty="0" err="1" smtClean="0">
                    <a:cs typeface="Times New Roman"/>
                  </a:rPr>
                  <a:t>generic</a:t>
                </a:r>
                <a:r>
                  <a:rPr lang="nl-BE" sz="2000" dirty="0" smtClean="0">
                    <a:cs typeface="Times New Roman"/>
                  </a:rPr>
                  <a:t> </a:t>
                </a:r>
                <a:r>
                  <a:rPr lang="nl-BE" sz="2000" dirty="0" err="1" smtClean="0">
                    <a:cs typeface="Times New Roman"/>
                  </a:rPr>
                  <a:t>chemistry</a:t>
                </a:r>
                <a:r>
                  <a:rPr lang="nl-BE" sz="2000" dirty="0" smtClean="0">
                    <a:cs typeface="Times New Roman"/>
                  </a:rPr>
                  <a:t> more </a:t>
                </a:r>
                <a:r>
                  <a:rPr lang="nl-BE" sz="2000" dirty="0" err="1" smtClean="0">
                    <a:cs typeface="Times New Roman"/>
                  </a:rPr>
                  <a:t>uncertain</a:t>
                </a:r>
                <a:r>
                  <a:rPr lang="nl-BE" sz="2000" dirty="0">
                    <a:ea typeface="Cambria Math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nl-BE" sz="2000" i="1">
                        <a:latin typeface="Cambria Math"/>
                        <a:ea typeface="Cambria Math"/>
                        <a:cs typeface="Times New Roman"/>
                      </a:rPr>
                      <m:t>→</m:t>
                    </m:r>
                  </m:oMath>
                </a14:m>
                <a:r>
                  <a:rPr lang="en-GB" sz="2000" dirty="0" smtClean="0"/>
                  <a:t> larger model uncertainty</a:t>
                </a:r>
              </a:p>
              <a:p>
                <a:pPr eaLnBrk="1" hangingPunct="1"/>
                <a:endParaRPr lang="en-GB" sz="2400" dirty="0" smtClean="0"/>
              </a:p>
            </p:txBody>
          </p:sp>
        </mc:Choice>
        <mc:Fallback xmlns="">
          <p:sp>
            <p:nvSpPr>
              <p:cNvPr id="22531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116013" y="1447800"/>
                <a:ext cx="7818437" cy="4800600"/>
              </a:xfrm>
              <a:blipFill rotWithShape="1">
                <a:blip r:embed="rId3"/>
                <a:stretch>
                  <a:fillRect r="-857" b="-1397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D:\Users\karlc\aeronomie\Data\agingbetapinenefrommatlab\MObetapagingcompalphabetalowNOxexnoSIMP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60571"/>
            <a:ext cx="3888349" cy="316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Users\karlc\aeronomie\Data\agingbetapinenefrommatlab\MObetapagingcompalphabetahighNOxexnoSIMP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60570"/>
            <a:ext cx="3747332" cy="305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17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Conclusions</a:t>
            </a:r>
          </a:p>
        </p:txBody>
      </p:sp>
      <p:sp>
        <p:nvSpPr>
          <p:cNvPr id="18435" name="Tijdelijke aanduiding voor inhoud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GB" sz="2400" dirty="0" smtClean="0"/>
              <a:t>BOREAM extended to </a:t>
            </a:r>
            <a:r>
              <a:rPr lang="en-GB" sz="2400" dirty="0" smtClean="0">
                <a:cs typeface="Arial" pitchFamily="34" charset="0"/>
              </a:rPr>
              <a:t>β-</a:t>
            </a:r>
            <a:r>
              <a:rPr lang="en-GB" sz="2400" dirty="0" err="1" smtClean="0">
                <a:cs typeface="Arial" pitchFamily="34" charset="0"/>
              </a:rPr>
              <a:t>pinene</a:t>
            </a:r>
            <a:r>
              <a:rPr lang="en-GB" sz="2400" dirty="0" smtClean="0">
                <a:cs typeface="Arial" pitchFamily="34" charset="0"/>
              </a:rPr>
              <a:t>, based on recent theoretical mechanisms</a:t>
            </a:r>
          </a:p>
          <a:p>
            <a:pPr eaLnBrk="1" hangingPunct="1"/>
            <a:r>
              <a:rPr lang="en-GB" sz="2400" dirty="0" smtClean="0">
                <a:cs typeface="Arial" pitchFamily="34" charset="0"/>
              </a:rPr>
              <a:t>Gas-phase chemistry: ozone formation too high at later stages: more validation needed</a:t>
            </a:r>
          </a:p>
          <a:p>
            <a:pPr eaLnBrk="1" hangingPunct="1"/>
            <a:r>
              <a:rPr lang="en-GB" sz="2400" dirty="0" smtClean="0">
                <a:cs typeface="Arial" pitchFamily="34" charset="0"/>
              </a:rPr>
              <a:t>SOA: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GB" sz="2400" dirty="0" smtClean="0">
                <a:cs typeface="Arial" pitchFamily="34" charset="0"/>
              </a:rPr>
              <a:t>generally agrees reasonably for </a:t>
            </a:r>
            <a:r>
              <a:rPr lang="en-GB" sz="2400" dirty="0" err="1" smtClean="0">
                <a:cs typeface="Arial" pitchFamily="34" charset="0"/>
              </a:rPr>
              <a:t>ozonolysis</a:t>
            </a:r>
            <a:r>
              <a:rPr lang="en-GB" sz="2400" dirty="0" smtClean="0">
                <a:cs typeface="Arial" pitchFamily="34" charset="0"/>
              </a:rPr>
              <a:t>, except at high temperatures (40°C)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GB" sz="2400" dirty="0" smtClean="0">
                <a:cs typeface="Arial" pitchFamily="34" charset="0"/>
              </a:rPr>
              <a:t>agrees for some photo-oxidation experiment, more comparisons necessary </a:t>
            </a:r>
            <a:r>
              <a:rPr lang="en-GB" sz="2400" dirty="0" smtClean="0">
                <a:cs typeface="Arial" pitchFamily="34" charset="0"/>
              </a:rPr>
              <a:t>(solar </a:t>
            </a:r>
            <a:r>
              <a:rPr lang="en-GB" sz="2400" smtClean="0">
                <a:cs typeface="Arial" pitchFamily="34" charset="0"/>
              </a:rPr>
              <a:t>radiation,low-NO</a:t>
            </a:r>
            <a:r>
              <a:rPr lang="en-GB" sz="2400" baseline="-25000" smtClean="0">
                <a:cs typeface="Arial" pitchFamily="34" charset="0"/>
              </a:rPr>
              <a:t>x</a:t>
            </a:r>
            <a:r>
              <a:rPr lang="en-GB" sz="2400" dirty="0" smtClean="0">
                <a:cs typeface="Arial" pitchFamily="34" charset="0"/>
              </a:rPr>
              <a:t>)</a:t>
            </a:r>
          </a:p>
          <a:p>
            <a:pPr eaLnBrk="1" hangingPunct="1"/>
            <a:r>
              <a:rPr lang="en-GB" sz="2400" dirty="0" smtClean="0">
                <a:cs typeface="Arial" pitchFamily="34" charset="0"/>
              </a:rPr>
              <a:t>First tests: photochemical aging through OH-oxidation leads to </a:t>
            </a:r>
            <a:r>
              <a:rPr lang="en-GB" sz="2400" dirty="0">
                <a:cs typeface="Arial" pitchFamily="34" charset="0"/>
              </a:rPr>
              <a:t>more SOA </a:t>
            </a:r>
            <a:r>
              <a:rPr lang="en-GB" sz="2400" dirty="0" smtClean="0">
                <a:cs typeface="Arial" pitchFamily="34" charset="0"/>
              </a:rPr>
              <a:t>for β-</a:t>
            </a:r>
            <a:r>
              <a:rPr lang="en-GB" sz="2400" dirty="0" err="1" smtClean="0">
                <a:cs typeface="Arial" pitchFamily="34" charset="0"/>
              </a:rPr>
              <a:t>pinene</a:t>
            </a:r>
            <a:r>
              <a:rPr lang="en-GB" sz="2400" dirty="0" smtClean="0">
                <a:cs typeface="Arial" pitchFamily="34" charset="0"/>
              </a:rPr>
              <a:t> than for </a:t>
            </a:r>
            <a:r>
              <a:rPr lang="el-GR" sz="2400" dirty="0" smtClean="0">
                <a:latin typeface="Times New Roman"/>
                <a:cs typeface="Times New Roman"/>
              </a:rPr>
              <a:t>α</a:t>
            </a:r>
            <a:r>
              <a:rPr lang="en-GB" sz="2400" dirty="0" smtClean="0">
                <a:cs typeface="Arial" pitchFamily="34" charset="0"/>
              </a:rPr>
              <a:t>-</a:t>
            </a:r>
            <a:r>
              <a:rPr lang="en-GB" sz="2400" dirty="0" err="1" smtClean="0">
                <a:cs typeface="Arial" pitchFamily="34" charset="0"/>
              </a:rPr>
              <a:t>pinene</a:t>
            </a:r>
            <a:endParaRPr lang="en-GB" sz="2400" dirty="0" smtClean="0">
              <a:cs typeface="Arial" pitchFamily="34" charset="0"/>
            </a:endParaRPr>
          </a:p>
          <a:p>
            <a:pPr marL="82550" indent="0" eaLnBrk="1" hangingPunct="1">
              <a:buNone/>
            </a:pPr>
            <a:endParaRPr lang="en-GB" sz="2400" dirty="0">
              <a:cs typeface="Arial" pitchFamily="34" charset="0"/>
            </a:endParaRPr>
          </a:p>
          <a:p>
            <a:pPr marL="82550" indent="0" eaLnBrk="1" hangingPunct="1">
              <a:buNone/>
            </a:pPr>
            <a:r>
              <a:rPr lang="en-GB" sz="2400" dirty="0" smtClean="0">
                <a:cs typeface="Arial" pitchFamily="34" charset="0"/>
              </a:rPr>
              <a:t> </a:t>
            </a:r>
          </a:p>
          <a:p>
            <a:pPr eaLnBrk="1" hangingPunct="1"/>
            <a:endParaRPr lang="en-GB" dirty="0" smtClean="0"/>
          </a:p>
          <a:p>
            <a:pPr eaLnBrk="1" hangingPunct="1"/>
            <a:endParaRPr lang="fr-FR" dirty="0" smtClean="0"/>
          </a:p>
          <a:p>
            <a:pPr eaLnBrk="1" hangingPunct="1"/>
            <a:endParaRPr lang="fr-FR" dirty="0" smtClean="0"/>
          </a:p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45013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907704" y="5715000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Thank</a:t>
            </a:r>
            <a:r>
              <a:rPr lang="fr-FR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you</a:t>
            </a:r>
            <a:r>
              <a:rPr lang="fr-FR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for </a:t>
            </a:r>
            <a:r>
              <a:rPr lang="fr-FR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your</a:t>
            </a:r>
            <a:r>
              <a:rPr lang="fr-FR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attention!</a:t>
            </a:r>
          </a:p>
        </p:txBody>
      </p:sp>
      <p:sp>
        <p:nvSpPr>
          <p:cNvPr id="3584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258888" y="1196975"/>
            <a:ext cx="7885112" cy="4800600"/>
          </a:xfrm>
        </p:spPr>
        <p:txBody>
          <a:bodyPr/>
          <a:lstStyle/>
          <a:p>
            <a:pPr eaLnBrk="1" hangingPunct="1"/>
            <a:endParaRPr lang="en-GB" sz="1800" smtClean="0">
              <a:cs typeface="Arial" pitchFamily="34" charset="0"/>
            </a:endParaRPr>
          </a:p>
          <a:p>
            <a:pPr eaLnBrk="1" hangingPunct="1"/>
            <a:endParaRPr lang="en-GB" sz="1800" smtClean="0">
              <a:cs typeface="Arial" pitchFamily="34" charset="0"/>
            </a:endParaRPr>
          </a:p>
          <a:p>
            <a:pPr marL="742950" lvl="1" indent="-285750" eaLnBrk="1" hangingPunct="1">
              <a:buFont typeface="Verdana" pitchFamily="34" charset="0"/>
              <a:buNone/>
            </a:pPr>
            <a:endParaRPr lang="el-GR" sz="1800" smtClean="0"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128713" y="1706563"/>
            <a:ext cx="685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128713" y="1706563"/>
            <a:ext cx="6794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128713" y="1706563"/>
            <a:ext cx="692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1128713" y="1706563"/>
            <a:ext cx="685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1128713" y="1706563"/>
            <a:ext cx="685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1128713" y="1706563"/>
            <a:ext cx="6794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1128713" y="1706563"/>
            <a:ext cx="692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1128713" y="1706563"/>
            <a:ext cx="685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pic>
        <p:nvPicPr>
          <p:cNvPr id="35854" name="Picture 14" descr="C:\Documents and Settings\Gebruiker\Mijn documenten\karl\Presentaties\Davis2010\ardenn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652588"/>
            <a:ext cx="6126472" cy="408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Outline</a:t>
            </a:r>
          </a:p>
        </p:txBody>
      </p:sp>
      <p:sp>
        <p:nvSpPr>
          <p:cNvPr id="18435" name="Tijdelijke aanduiding voor inhoud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GB" sz="2800" dirty="0" smtClean="0"/>
          </a:p>
          <a:p>
            <a:pPr eaLnBrk="1" hangingPunct="1"/>
            <a:r>
              <a:rPr lang="en-GB" sz="2800" dirty="0" smtClean="0">
                <a:cs typeface="Arial" pitchFamily="34" charset="0"/>
              </a:rPr>
              <a:t>β-</a:t>
            </a:r>
            <a:r>
              <a:rPr lang="en-GB" sz="2800" dirty="0" err="1" smtClean="0">
                <a:cs typeface="Arial" pitchFamily="34" charset="0"/>
              </a:rPr>
              <a:t>pinene</a:t>
            </a:r>
            <a:r>
              <a:rPr lang="en-GB" sz="2800" dirty="0" smtClean="0">
                <a:cs typeface="Arial" pitchFamily="34" charset="0"/>
              </a:rPr>
              <a:t> as biogenic source of SOA</a:t>
            </a:r>
            <a:endParaRPr lang="en-GB" sz="2800" dirty="0" smtClean="0"/>
          </a:p>
          <a:p>
            <a:pPr eaLnBrk="1" hangingPunct="1"/>
            <a:r>
              <a:rPr lang="en-GB" sz="2800" dirty="0" smtClean="0"/>
              <a:t>BOREAM: Detailed model for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biogenic SOA</a:t>
            </a:r>
          </a:p>
          <a:p>
            <a:pPr eaLnBrk="1" hangingPunct="1"/>
            <a:r>
              <a:rPr lang="en-GB" sz="2800" dirty="0" smtClean="0">
                <a:cs typeface="Arial" pitchFamily="34" charset="0"/>
              </a:rPr>
              <a:t>Extension of BOREAM to β-</a:t>
            </a:r>
            <a:r>
              <a:rPr lang="en-GB" sz="2800" dirty="0" err="1" smtClean="0">
                <a:cs typeface="Arial" pitchFamily="34" charset="0"/>
              </a:rPr>
              <a:t>pinene</a:t>
            </a:r>
            <a:endParaRPr lang="en-GB" sz="2800" dirty="0" smtClean="0">
              <a:cs typeface="Arial" pitchFamily="34" charset="0"/>
            </a:endParaRPr>
          </a:p>
          <a:p>
            <a:pPr eaLnBrk="1" hangingPunct="1"/>
            <a:r>
              <a:rPr lang="en-GB" sz="2800" dirty="0" smtClean="0">
                <a:cs typeface="Arial" pitchFamily="34" charset="0"/>
              </a:rPr>
              <a:t>Comparison against experiments: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GB" sz="2400" dirty="0" smtClean="0">
                <a:cs typeface="Arial" pitchFamily="34" charset="0"/>
              </a:rPr>
              <a:t>Gas phase chemistry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GB" sz="2400" dirty="0" smtClean="0">
                <a:cs typeface="Arial" pitchFamily="34" charset="0"/>
              </a:rPr>
              <a:t>SOA</a:t>
            </a:r>
            <a:endParaRPr lang="en-GB" sz="2400" dirty="0">
              <a:cs typeface="Arial" pitchFamily="34" charset="0"/>
            </a:endParaRPr>
          </a:p>
          <a:p>
            <a:pPr eaLnBrk="1" hangingPunct="1"/>
            <a:r>
              <a:rPr lang="en-GB" sz="2800" dirty="0" smtClean="0">
                <a:cs typeface="Arial" pitchFamily="34" charset="0"/>
              </a:rPr>
              <a:t>Photochemical aging of </a:t>
            </a:r>
            <a:r>
              <a:rPr lang="en-GB" sz="2800" dirty="0">
                <a:cs typeface="Arial" pitchFamily="34" charset="0"/>
              </a:rPr>
              <a:t>β-</a:t>
            </a:r>
            <a:r>
              <a:rPr lang="en-GB" sz="2800" dirty="0" err="1">
                <a:cs typeface="Arial" pitchFamily="34" charset="0"/>
              </a:rPr>
              <a:t>pinene</a:t>
            </a:r>
            <a:r>
              <a:rPr lang="en-GB" sz="2800" dirty="0">
                <a:cs typeface="Arial" pitchFamily="34" charset="0"/>
              </a:rPr>
              <a:t> SOA</a:t>
            </a:r>
          </a:p>
          <a:p>
            <a:pPr marL="82550" indent="0" eaLnBrk="1" hangingPunct="1">
              <a:buNone/>
            </a:pPr>
            <a:r>
              <a:rPr lang="en-GB" sz="2800" dirty="0" smtClean="0">
                <a:cs typeface="Arial" pitchFamily="34" charset="0"/>
              </a:rPr>
              <a:t> </a:t>
            </a:r>
          </a:p>
          <a:p>
            <a:pPr eaLnBrk="1" hangingPunct="1"/>
            <a:endParaRPr lang="en-GB" dirty="0" smtClean="0"/>
          </a:p>
          <a:p>
            <a:pPr eaLnBrk="1" hangingPunct="1"/>
            <a:endParaRPr lang="fr-FR" dirty="0" smtClean="0"/>
          </a:p>
          <a:p>
            <a:pPr eaLnBrk="1" hangingPunct="1"/>
            <a:endParaRPr lang="fr-FR" dirty="0" smtClean="0"/>
          </a:p>
          <a:p>
            <a:pPr eaLnBrk="1" hangingPunct="1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GB" sz="3600" dirty="0" smtClean="0">
                <a:cs typeface="Arial" pitchFamily="34" charset="0"/>
              </a:rPr>
              <a:t>β-</a:t>
            </a:r>
            <a:r>
              <a:rPr lang="en-GB" sz="3600" dirty="0" err="1" smtClean="0">
                <a:cs typeface="Arial" pitchFamily="34" charset="0"/>
              </a:rPr>
              <a:t>pinene</a:t>
            </a:r>
            <a:r>
              <a:rPr lang="en-GB" sz="3600" dirty="0" smtClean="0">
                <a:cs typeface="Arial" pitchFamily="34" charset="0"/>
              </a:rPr>
              <a:t>: atmospheric relevance</a:t>
            </a:r>
            <a:r>
              <a:rPr lang="fr-F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Tijdelijke aanduiding voor inhoud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325563" y="1292225"/>
                <a:ext cx="7818437" cy="4800600"/>
              </a:xfrm>
            </p:spPr>
            <p:txBody>
              <a:bodyPr/>
              <a:lstStyle/>
              <a:p>
                <a:pPr eaLnBrk="1" hangingPunct="1"/>
                <a:r>
                  <a:rPr lang="fr-FR" sz="2000" dirty="0" smtClean="0"/>
                  <a:t>Global </a:t>
                </a:r>
                <a:r>
                  <a:rPr lang="fr-FR" sz="2000" dirty="0" err="1" smtClean="0"/>
                  <a:t>biogenic</a:t>
                </a:r>
                <a:r>
                  <a:rPr lang="fr-FR" sz="2000" dirty="0" smtClean="0"/>
                  <a:t> SOA: 17-107 Tgy</a:t>
                </a:r>
                <a:r>
                  <a:rPr lang="fr-FR" sz="2000" baseline="30000" dirty="0" smtClean="0"/>
                  <a:t>-1</a:t>
                </a:r>
                <a:r>
                  <a:rPr lang="fr-FR" sz="2000" dirty="0" smtClean="0"/>
                  <a:t> (Lin et al. 2012)</a:t>
                </a:r>
              </a:p>
              <a:p>
                <a:pPr eaLnBrk="1" hangingPunct="1"/>
                <a:r>
                  <a:rPr lang="fr-FR" sz="2000" dirty="0"/>
                  <a:t>Global </a:t>
                </a:r>
                <a:r>
                  <a:rPr lang="fr-FR" sz="2000" dirty="0" err="1"/>
                  <a:t>monoterpene</a:t>
                </a:r>
                <a:r>
                  <a:rPr lang="fr-FR" sz="2000" dirty="0"/>
                  <a:t> </a:t>
                </a:r>
                <a:r>
                  <a:rPr lang="fr-FR" sz="2000" dirty="0" err="1" smtClean="0"/>
                  <a:t>emissions</a:t>
                </a:r>
                <a:r>
                  <a:rPr lang="fr-FR" sz="2000" dirty="0" smtClean="0"/>
                  <a:t>: about 70 TgCy</a:t>
                </a:r>
                <a:r>
                  <a:rPr lang="fr-FR" sz="2000" baseline="30000" dirty="0" smtClean="0"/>
                  <a:t>-1</a:t>
                </a:r>
                <a:r>
                  <a:rPr lang="fr-FR" sz="2000" dirty="0" smtClean="0"/>
                  <a:t> (Tanaka et al 2012)</a:t>
                </a:r>
              </a:p>
              <a:p>
                <a:pPr eaLnBrk="1" hangingPunct="1"/>
                <a:endParaRPr lang="nl-BE" sz="2000" dirty="0" smtClean="0">
                  <a:cs typeface="Times New Roman"/>
                </a:endParaRPr>
              </a:p>
              <a:p>
                <a:pPr eaLnBrk="1" hangingPunct="1"/>
                <a:endParaRPr lang="nl-BE" sz="2000" dirty="0">
                  <a:cs typeface="Times New Roman"/>
                </a:endParaRPr>
              </a:p>
              <a:p>
                <a:pPr eaLnBrk="1" hangingPunct="1"/>
                <a:endParaRPr lang="nl-BE" sz="2000" dirty="0" smtClean="0">
                  <a:cs typeface="Times New Roman"/>
                </a:endParaRPr>
              </a:p>
              <a:p>
                <a:pPr eaLnBrk="1" hangingPunct="1"/>
                <a:endParaRPr lang="nl-BE" sz="2000" dirty="0">
                  <a:cs typeface="Times New Roman"/>
                </a:endParaRPr>
              </a:p>
              <a:p>
                <a:pPr eaLnBrk="1" hangingPunct="1"/>
                <a:endParaRPr lang="nl-BE" sz="2000" dirty="0" smtClean="0">
                  <a:cs typeface="Times New Roman"/>
                </a:endParaRPr>
              </a:p>
              <a:p>
                <a:pPr eaLnBrk="1" hangingPunct="1"/>
                <a:endParaRPr lang="nl-BE" sz="2000" dirty="0">
                  <a:cs typeface="Times New Roman"/>
                </a:endParaRPr>
              </a:p>
              <a:p>
                <a:pPr eaLnBrk="1" hangingPunct="1"/>
                <a:r>
                  <a:rPr lang="el-GR" sz="2000" dirty="0" smtClean="0">
                    <a:cs typeface="Times New Roman"/>
                  </a:rPr>
                  <a:t>β</a:t>
                </a:r>
                <a:r>
                  <a:rPr lang="nl-BE" sz="2000" dirty="0" smtClean="0">
                    <a:cs typeface="Times New Roman"/>
                  </a:rPr>
                  <a:t>-</a:t>
                </a:r>
                <a:r>
                  <a:rPr lang="nl-BE" sz="2000" dirty="0" err="1" smtClean="0">
                    <a:cs typeface="Times New Roman"/>
                  </a:rPr>
                  <a:t>pinene</a:t>
                </a:r>
                <a:r>
                  <a:rPr lang="nl-BE" sz="2000" dirty="0" smtClean="0">
                    <a:cs typeface="Times New Roman"/>
                  </a:rPr>
                  <a:t>: </a:t>
                </a:r>
                <a:r>
                  <a:rPr lang="nl-BE" sz="2000" dirty="0" err="1" smtClean="0">
                    <a:cs typeface="Times New Roman"/>
                  </a:rPr>
                  <a:t>among</a:t>
                </a:r>
                <a:r>
                  <a:rPr lang="nl-BE" sz="2000" dirty="0" smtClean="0">
                    <a:cs typeface="Times New Roman"/>
                  </a:rPr>
                  <a:t> most </a:t>
                </a:r>
                <a:r>
                  <a:rPr lang="nl-BE" sz="2000" dirty="0" err="1" smtClean="0">
                    <a:cs typeface="Times New Roman"/>
                  </a:rPr>
                  <a:t>emitted</a:t>
                </a:r>
                <a:r>
                  <a:rPr lang="nl-BE" sz="2000" dirty="0" smtClean="0">
                    <a:cs typeface="Times New Roman"/>
                  </a:rPr>
                  <a:t>, </a:t>
                </a:r>
                <a:r>
                  <a:rPr lang="nl-BE" sz="2000" dirty="0" err="1" smtClean="0">
                    <a:cs typeface="Times New Roman"/>
                  </a:rPr>
                  <a:t>behind</a:t>
                </a:r>
                <a:r>
                  <a:rPr lang="nl-BE" sz="2000" dirty="0" smtClean="0">
                    <a:cs typeface="Times New Roman"/>
                  </a:rPr>
                  <a:t> </a:t>
                </a:r>
                <a:r>
                  <a:rPr lang="el-GR" sz="2000" dirty="0" smtClean="0">
                    <a:cs typeface="Times New Roman"/>
                  </a:rPr>
                  <a:t>α</a:t>
                </a:r>
                <a:r>
                  <a:rPr lang="nl-BE" sz="2000" dirty="0" smtClean="0">
                    <a:cs typeface="Times New Roman"/>
                  </a:rPr>
                  <a:t>-</a:t>
                </a:r>
                <a:r>
                  <a:rPr lang="nl-BE" sz="2000" dirty="0" err="1" smtClean="0">
                    <a:cs typeface="Times New Roman"/>
                  </a:rPr>
                  <a:t>pinene</a:t>
                </a:r>
                <a:r>
                  <a:rPr lang="nl-BE" sz="2000" dirty="0" smtClean="0">
                    <a:cs typeface="Times New Roman"/>
                  </a:rPr>
                  <a:t> (</a:t>
                </a:r>
                <a:r>
                  <a:rPr lang="nl-BE" sz="2000" dirty="0" err="1" smtClean="0">
                    <a:cs typeface="Times New Roman"/>
                  </a:rPr>
                  <a:t>Geron</a:t>
                </a:r>
                <a:r>
                  <a:rPr lang="nl-BE" sz="2000" dirty="0" smtClean="0">
                    <a:cs typeface="Times New Roman"/>
                  </a:rPr>
                  <a:t> et al.2000)</a:t>
                </a:r>
              </a:p>
              <a:p>
                <a:pPr eaLnBrk="1" hangingPunct="1"/>
                <a:r>
                  <a:rPr lang="nl-BE" sz="2000" dirty="0" err="1" smtClean="0">
                    <a:cs typeface="Times New Roman"/>
                  </a:rPr>
                  <a:t>Models</a:t>
                </a:r>
                <a:r>
                  <a:rPr lang="nl-BE" sz="2000" dirty="0" smtClean="0">
                    <a:cs typeface="Times New Roman"/>
                  </a:rPr>
                  <a:t> </a:t>
                </a:r>
                <a:r>
                  <a:rPr lang="nl-BE" sz="2000" dirty="0" err="1" smtClean="0">
                    <a:cs typeface="Times New Roman"/>
                  </a:rPr>
                  <a:t>often</a:t>
                </a:r>
                <a:r>
                  <a:rPr lang="nl-BE" sz="2000" dirty="0" smtClean="0">
                    <a:cs typeface="Times New Roman"/>
                  </a:rPr>
                  <a:t> </a:t>
                </a:r>
                <a:r>
                  <a:rPr lang="nl-BE" sz="2000" dirty="0" err="1" smtClean="0">
                    <a:cs typeface="Times New Roman"/>
                  </a:rPr>
                  <a:t>lump</a:t>
                </a:r>
                <a:r>
                  <a:rPr lang="nl-BE" sz="2000" dirty="0" smtClean="0">
                    <a:cs typeface="Times New Roman"/>
                  </a:rPr>
                  <a:t> </a:t>
                </a:r>
                <a:r>
                  <a:rPr lang="nl-BE" sz="2000" dirty="0" err="1" smtClean="0">
                    <a:cs typeface="Times New Roman"/>
                  </a:rPr>
                  <a:t>monoterpenes</a:t>
                </a:r>
                <a:r>
                  <a:rPr lang="nl-BE" sz="2000" dirty="0" smtClean="0">
                    <a:cs typeface="Times New Roman"/>
                  </a:rPr>
                  <a:t> </a:t>
                </a:r>
                <a:r>
                  <a:rPr lang="nl-BE" sz="2000" dirty="0" err="1" smtClean="0">
                    <a:cs typeface="Times New Roman"/>
                  </a:rPr>
                  <a:t>for</a:t>
                </a:r>
                <a:r>
                  <a:rPr lang="nl-BE" sz="2000" dirty="0" smtClean="0">
                    <a:cs typeface="Times New Roman"/>
                  </a:rPr>
                  <a:t> SOA</a:t>
                </a:r>
              </a:p>
              <a:p>
                <a:pPr lvl="1" eaLnBrk="1" hangingPunct="1"/>
                <a:r>
                  <a:rPr lang="nl-BE" sz="1600" dirty="0" err="1" smtClean="0">
                    <a:cs typeface="Times New Roman"/>
                  </a:rPr>
                  <a:t>What</a:t>
                </a:r>
                <a:r>
                  <a:rPr lang="nl-BE" sz="1600" dirty="0" smtClean="0">
                    <a:cs typeface="Times New Roman"/>
                  </a:rPr>
                  <a:t> are different </a:t>
                </a:r>
                <a:r>
                  <a:rPr lang="nl-BE" sz="1600" dirty="0" err="1" smtClean="0">
                    <a:cs typeface="Times New Roman"/>
                  </a:rPr>
                  <a:t>monoterpenes</a:t>
                </a:r>
                <a:r>
                  <a:rPr lang="nl-BE" sz="1600" dirty="0" smtClean="0">
                    <a:cs typeface="Times New Roman"/>
                  </a:rPr>
                  <a:t>’ </a:t>
                </a:r>
                <a:r>
                  <a:rPr lang="nl-BE" sz="1600" dirty="0" err="1" smtClean="0">
                    <a:cs typeface="Times New Roman"/>
                  </a:rPr>
                  <a:t>contributions</a:t>
                </a:r>
                <a:r>
                  <a:rPr lang="nl-BE" sz="1600" dirty="0" smtClean="0">
                    <a:cs typeface="Times New Roman"/>
                  </a:rPr>
                  <a:t>?</a:t>
                </a:r>
              </a:p>
              <a:p>
                <a:pPr lvl="1" eaLnBrk="1" hangingPunct="1"/>
                <a:r>
                  <a:rPr lang="nl-BE" sz="1600" dirty="0" err="1" smtClean="0">
                    <a:cs typeface="Times New Roman"/>
                  </a:rPr>
                  <a:t>Differences</a:t>
                </a:r>
                <a:r>
                  <a:rPr lang="nl-BE" sz="1600" dirty="0" smtClean="0">
                    <a:cs typeface="Times New Roman"/>
                  </a:rPr>
                  <a:t> in impact of </a:t>
                </a:r>
                <a:r>
                  <a:rPr lang="nl-BE" sz="1600" dirty="0" err="1" smtClean="0">
                    <a:cs typeface="Times New Roman"/>
                  </a:rPr>
                  <a:t>photo-chemical</a:t>
                </a:r>
                <a:r>
                  <a:rPr lang="nl-BE" sz="1600" dirty="0" smtClean="0">
                    <a:cs typeface="Times New Roman"/>
                  </a:rPr>
                  <a:t> </a:t>
                </a:r>
                <a:r>
                  <a:rPr lang="nl-BE" sz="1600" dirty="0" err="1" smtClean="0">
                    <a:cs typeface="Times New Roman"/>
                  </a:rPr>
                  <a:t>aging</a:t>
                </a:r>
                <a:r>
                  <a:rPr lang="nl-BE" sz="1600" dirty="0" smtClean="0">
                    <a:cs typeface="Times New Roman"/>
                  </a:rPr>
                  <a:t>?</a:t>
                </a:r>
              </a:p>
              <a:p>
                <a:pPr marL="357188" lvl="1" indent="0" eaLnBrk="1" hangingPunct="1">
                  <a:buNone/>
                </a:pPr>
                <a14:m>
                  <m:oMath xmlns:m="http://schemas.openxmlformats.org/officeDocument/2006/math">
                    <m:r>
                      <a:rPr lang="nl-BE" sz="1600" i="1" smtClean="0">
                        <a:latin typeface="Cambria Math"/>
                        <a:ea typeface="Cambria Math"/>
                        <a:cs typeface="Times New Roman"/>
                      </a:rPr>
                      <m:t>→</m:t>
                    </m:r>
                  </m:oMath>
                </a14:m>
                <a:r>
                  <a:rPr lang="nl-BE" sz="1600" dirty="0" smtClean="0">
                    <a:cs typeface="Times New Roman"/>
                  </a:rPr>
                  <a:t> reducing </a:t>
                </a:r>
                <a:r>
                  <a:rPr lang="nl-BE" sz="1600" dirty="0" err="1" smtClean="0">
                    <a:cs typeface="Times New Roman"/>
                  </a:rPr>
                  <a:t>uncertainty</a:t>
                </a:r>
                <a:r>
                  <a:rPr lang="nl-BE" sz="1600" dirty="0" smtClean="0">
                    <a:cs typeface="Times New Roman"/>
                  </a:rPr>
                  <a:t> on </a:t>
                </a:r>
                <a:r>
                  <a:rPr lang="nl-BE" sz="1600" dirty="0" err="1" smtClean="0">
                    <a:cs typeface="Times New Roman"/>
                  </a:rPr>
                  <a:t>modelled</a:t>
                </a:r>
                <a:r>
                  <a:rPr lang="nl-BE" sz="1600" dirty="0" smtClean="0">
                    <a:cs typeface="Times New Roman"/>
                  </a:rPr>
                  <a:t> </a:t>
                </a:r>
                <a:r>
                  <a:rPr lang="nl-BE" sz="1600" dirty="0" err="1" smtClean="0">
                    <a:cs typeface="Times New Roman"/>
                  </a:rPr>
                  <a:t>biogenic</a:t>
                </a:r>
                <a:r>
                  <a:rPr lang="nl-BE" sz="1600" dirty="0" smtClean="0">
                    <a:cs typeface="Times New Roman"/>
                  </a:rPr>
                  <a:t> SOA</a:t>
                </a:r>
                <a:endParaRPr lang="nl-BE" sz="2000" dirty="0" smtClean="0">
                  <a:cs typeface="Times New Roman"/>
                </a:endParaRPr>
              </a:p>
              <a:p>
                <a:pPr eaLnBrk="1" hangingPunct="1"/>
                <a:r>
                  <a:rPr lang="el-GR" sz="2000" dirty="0">
                    <a:cs typeface="Times New Roman"/>
                  </a:rPr>
                  <a:t>β</a:t>
                </a:r>
                <a:r>
                  <a:rPr lang="nl-BE" sz="2000" dirty="0">
                    <a:cs typeface="Times New Roman"/>
                  </a:rPr>
                  <a:t>-</a:t>
                </a:r>
                <a:r>
                  <a:rPr lang="nl-BE" sz="2000" dirty="0" err="1">
                    <a:cs typeface="Times New Roman"/>
                  </a:rPr>
                  <a:t>pinene</a:t>
                </a:r>
                <a:r>
                  <a:rPr lang="nl-BE" sz="2000" dirty="0" smtClean="0">
                    <a:cs typeface="Times New Roman"/>
                  </a:rPr>
                  <a:t> SOA </a:t>
                </a:r>
                <a:r>
                  <a:rPr lang="nl-BE" sz="2000" dirty="0" err="1" smtClean="0">
                    <a:cs typeface="Times New Roman"/>
                  </a:rPr>
                  <a:t>among</a:t>
                </a:r>
                <a:r>
                  <a:rPr lang="nl-BE" sz="2000" dirty="0" smtClean="0">
                    <a:cs typeface="Times New Roman"/>
                  </a:rPr>
                  <a:t> most </a:t>
                </a:r>
                <a:r>
                  <a:rPr lang="nl-BE" sz="2000" dirty="0" err="1" smtClean="0">
                    <a:cs typeface="Times New Roman"/>
                  </a:rPr>
                  <a:t>studied</a:t>
                </a:r>
                <a:endParaRPr lang="fr-FR" sz="2000" dirty="0" smtClean="0"/>
              </a:p>
            </p:txBody>
          </p:sp>
        </mc:Choice>
        <mc:Fallback xmlns="">
          <p:sp>
            <p:nvSpPr>
              <p:cNvPr id="19459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325563" y="1292225"/>
                <a:ext cx="7818437" cy="4800600"/>
              </a:xfrm>
              <a:blipFill rotWithShape="1">
                <a:blip r:embed="rId3"/>
                <a:stretch>
                  <a:fillRect t="-635" b="-1003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1" descr="MONOT_relative_July_SOA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552" y="2204864"/>
            <a:ext cx="3024336" cy="211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64088" y="2204864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>
                <a:latin typeface="+mn-lt"/>
              </a:rPr>
              <a:t>Contribution</a:t>
            </a:r>
            <a:r>
              <a:rPr lang="nl-BE" dirty="0" smtClean="0">
                <a:latin typeface="+mn-lt"/>
              </a:rPr>
              <a:t> of </a:t>
            </a:r>
            <a:r>
              <a:rPr lang="nl-BE" dirty="0" err="1" smtClean="0">
                <a:latin typeface="+mn-lt"/>
              </a:rPr>
              <a:t>monoterpenes</a:t>
            </a:r>
            <a:r>
              <a:rPr lang="nl-BE" dirty="0" smtClean="0">
                <a:latin typeface="+mn-lt"/>
              </a:rPr>
              <a:t> </a:t>
            </a:r>
            <a:r>
              <a:rPr lang="nl-BE" dirty="0" err="1" smtClean="0">
                <a:latin typeface="+mn-lt"/>
              </a:rPr>
              <a:t>to</a:t>
            </a:r>
            <a:r>
              <a:rPr lang="nl-BE" dirty="0" smtClean="0">
                <a:latin typeface="+mn-lt"/>
              </a:rPr>
              <a:t> SOA, </a:t>
            </a:r>
            <a:r>
              <a:rPr lang="nl-BE" dirty="0" err="1" smtClean="0">
                <a:latin typeface="+mn-lt"/>
              </a:rPr>
              <a:t>estimated</a:t>
            </a:r>
            <a:r>
              <a:rPr lang="nl-BE" dirty="0" smtClean="0">
                <a:latin typeface="+mn-lt"/>
              </a:rPr>
              <a:t> </a:t>
            </a:r>
            <a:r>
              <a:rPr lang="nl-BE" dirty="0" err="1" smtClean="0">
                <a:latin typeface="+mn-lt"/>
              </a:rPr>
              <a:t>with</a:t>
            </a:r>
            <a:r>
              <a:rPr lang="nl-BE" dirty="0" smtClean="0">
                <a:latin typeface="+mn-lt"/>
              </a:rPr>
              <a:t> </a:t>
            </a:r>
            <a:r>
              <a:rPr lang="nl-BE" dirty="0" smtClean="0">
                <a:latin typeface="+mn-lt"/>
              </a:rPr>
              <a:t>CTM IMAGESv2</a:t>
            </a:r>
            <a:endParaRPr lang="nl-BE" dirty="0" smtClean="0">
              <a:latin typeface="+mn-lt"/>
            </a:endParaRPr>
          </a:p>
          <a:p>
            <a:r>
              <a:rPr lang="nl-BE" dirty="0" smtClean="0">
                <a:latin typeface="+mn-lt"/>
              </a:rPr>
              <a:t>(</a:t>
            </a:r>
            <a:r>
              <a:rPr lang="nl-BE" dirty="0" err="1" smtClean="0">
                <a:latin typeface="+mn-lt"/>
              </a:rPr>
              <a:t>preliminary</a:t>
            </a:r>
            <a:r>
              <a:rPr lang="nl-BE" dirty="0" smtClean="0">
                <a:latin typeface="+mn-lt"/>
              </a:rPr>
              <a:t> </a:t>
            </a:r>
            <a:r>
              <a:rPr lang="nl-BE" dirty="0" err="1" smtClean="0">
                <a:latin typeface="+mn-lt"/>
              </a:rPr>
              <a:t>result</a:t>
            </a:r>
            <a:r>
              <a:rPr lang="nl-BE" dirty="0" smtClean="0">
                <a:latin typeface="+mn-lt"/>
              </a:rPr>
              <a:t>)</a:t>
            </a:r>
            <a:endParaRPr lang="nl-B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3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GB" sz="3600" dirty="0" smtClean="0">
                <a:cs typeface="Arial" pitchFamily="34" charset="0"/>
              </a:rPr>
              <a:t>BOREAM</a:t>
            </a:r>
            <a:endParaRPr lang="fr-FR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325563" y="1292225"/>
            <a:ext cx="7926957" cy="4800600"/>
          </a:xfrm>
        </p:spPr>
        <p:txBody>
          <a:bodyPr/>
          <a:lstStyle/>
          <a:p>
            <a:pPr eaLnBrk="1" hangingPunct="1"/>
            <a:r>
              <a:rPr lang="fr-FR" sz="2000" dirty="0" err="1" smtClean="0"/>
              <a:t>Biogenic</a:t>
            </a:r>
            <a:r>
              <a:rPr lang="fr-FR" sz="2000" dirty="0" smtClean="0"/>
              <a:t> </a:t>
            </a:r>
            <a:r>
              <a:rPr lang="fr-FR" sz="2000" dirty="0" err="1" smtClean="0"/>
              <a:t>hydrocarbon</a:t>
            </a:r>
            <a:r>
              <a:rPr lang="fr-FR" sz="2000" dirty="0" smtClean="0"/>
              <a:t> </a:t>
            </a:r>
            <a:r>
              <a:rPr lang="fr-FR" sz="2000" dirty="0" err="1" smtClean="0"/>
              <a:t>Oxidation</a:t>
            </a:r>
            <a:r>
              <a:rPr lang="fr-FR" sz="2000" dirty="0" smtClean="0"/>
              <a:t> and </a:t>
            </a:r>
            <a:r>
              <a:rPr lang="fr-FR" sz="2000" dirty="0" err="1" smtClean="0"/>
              <a:t>Related</a:t>
            </a:r>
            <a:r>
              <a:rPr lang="fr-FR" sz="2000" dirty="0" smtClean="0"/>
              <a:t> </a:t>
            </a:r>
            <a:r>
              <a:rPr lang="fr-FR" sz="2000" dirty="0" err="1" smtClean="0"/>
              <a:t>Aerosol</a:t>
            </a:r>
            <a:r>
              <a:rPr lang="fr-FR" sz="2000" dirty="0" smtClean="0"/>
              <a:t> formation Model </a:t>
            </a:r>
          </a:p>
          <a:p>
            <a:pPr eaLnBrk="1" hangingPunct="1"/>
            <a:r>
              <a:rPr lang="fr-FR" sz="2000" dirty="0" err="1" smtClean="0"/>
              <a:t>Previously</a:t>
            </a:r>
            <a:r>
              <a:rPr lang="fr-FR" sz="2000" dirty="0" smtClean="0"/>
              <a:t> </a:t>
            </a:r>
            <a:r>
              <a:rPr lang="fr-FR" sz="2000" dirty="0" err="1"/>
              <a:t>focused</a:t>
            </a:r>
            <a:r>
              <a:rPr lang="fr-FR" sz="2000" dirty="0"/>
              <a:t> on </a:t>
            </a:r>
            <a:r>
              <a:rPr lang="el-GR" sz="2000" dirty="0">
                <a:cs typeface="Times New Roman"/>
              </a:rPr>
              <a:t>α</a:t>
            </a:r>
            <a:r>
              <a:rPr lang="nl-BE" sz="2000" dirty="0" smtClean="0">
                <a:cs typeface="Times New Roman"/>
              </a:rPr>
              <a:t>-</a:t>
            </a:r>
            <a:r>
              <a:rPr lang="nl-BE" sz="2000" dirty="0" err="1" smtClean="0">
                <a:cs typeface="Times New Roman"/>
              </a:rPr>
              <a:t>pinene</a:t>
            </a:r>
            <a:endParaRPr lang="nl-BE" sz="2000" dirty="0" smtClean="0">
              <a:cs typeface="Times New Roman"/>
            </a:endParaRPr>
          </a:p>
          <a:p>
            <a:pPr eaLnBrk="1" hangingPunct="1"/>
            <a:r>
              <a:rPr lang="fr-BE" sz="2000" dirty="0" err="1" smtClean="0"/>
              <a:t>Gas</a:t>
            </a:r>
            <a:r>
              <a:rPr lang="fr-BE" sz="2000" dirty="0" smtClean="0"/>
              <a:t> phase </a:t>
            </a:r>
            <a:r>
              <a:rPr lang="fr-BE" sz="2000" dirty="0" err="1" smtClean="0"/>
              <a:t>reaction</a:t>
            </a:r>
            <a:r>
              <a:rPr lang="fr-BE" sz="2000" dirty="0" smtClean="0"/>
              <a:t> model </a:t>
            </a:r>
            <a:r>
              <a:rPr lang="fr-BE" sz="2000" dirty="0" err="1" smtClean="0"/>
              <a:t>based</a:t>
            </a:r>
            <a:r>
              <a:rPr lang="fr-BE" sz="2000" dirty="0" smtClean="0"/>
              <a:t> on </a:t>
            </a:r>
            <a:r>
              <a:rPr lang="fr-BE" sz="2000" dirty="0" err="1" smtClean="0"/>
              <a:t>theoretical</a:t>
            </a:r>
            <a:r>
              <a:rPr lang="fr-BE" sz="2000" dirty="0" smtClean="0"/>
              <a:t> </a:t>
            </a:r>
            <a:r>
              <a:rPr lang="fr-BE" sz="2000" dirty="0" err="1" smtClean="0"/>
              <a:t>calculations</a:t>
            </a:r>
            <a:r>
              <a:rPr lang="fr-BE" sz="2000" dirty="0" smtClean="0"/>
              <a:t> and </a:t>
            </a:r>
            <a:r>
              <a:rPr lang="fr-BE" sz="2000" dirty="0" err="1" smtClean="0"/>
              <a:t>SARs</a:t>
            </a:r>
            <a:r>
              <a:rPr lang="fr-BE" sz="2000" dirty="0" smtClean="0"/>
              <a:t>, </a:t>
            </a:r>
            <a:r>
              <a:rPr lang="fr-BE" sz="2000" dirty="0" err="1" smtClean="0"/>
              <a:t>additional</a:t>
            </a:r>
            <a:r>
              <a:rPr lang="fr-BE" sz="2000" dirty="0" smtClean="0"/>
              <a:t> </a:t>
            </a:r>
            <a:r>
              <a:rPr lang="fr-BE" sz="2000" dirty="0" err="1" smtClean="0"/>
              <a:t>generic</a:t>
            </a:r>
            <a:r>
              <a:rPr lang="fr-BE" sz="2000" dirty="0" smtClean="0"/>
              <a:t> </a:t>
            </a:r>
            <a:r>
              <a:rPr lang="fr-BE" sz="2000" dirty="0" err="1" smtClean="0"/>
              <a:t>chemistry</a:t>
            </a:r>
            <a:r>
              <a:rPr lang="fr-BE" sz="2000" dirty="0" smtClean="0"/>
              <a:t> and </a:t>
            </a:r>
            <a:r>
              <a:rPr lang="fr-BE" sz="2000" dirty="0" err="1" smtClean="0"/>
              <a:t>aerosol</a:t>
            </a:r>
            <a:r>
              <a:rPr lang="fr-BE" sz="2000" dirty="0" smtClean="0"/>
              <a:t> formation module</a:t>
            </a:r>
            <a:endParaRPr lang="en-US" sz="2000" dirty="0" smtClean="0"/>
          </a:p>
          <a:p>
            <a:pPr eaLnBrk="1" hangingPunct="1"/>
            <a:r>
              <a:rPr lang="fr-BE" sz="2000" dirty="0" smtClean="0"/>
              <a:t>15000 </a:t>
            </a:r>
            <a:r>
              <a:rPr lang="fr-BE" sz="2000" dirty="0" err="1" smtClean="0"/>
              <a:t>reactions</a:t>
            </a:r>
            <a:r>
              <a:rPr lang="fr-BE" sz="2000" dirty="0" smtClean="0"/>
              <a:t>, 2500 </a:t>
            </a:r>
            <a:r>
              <a:rPr lang="fr-BE" sz="2000" dirty="0" err="1" smtClean="0"/>
              <a:t>species</a:t>
            </a:r>
            <a:r>
              <a:rPr lang="fr-BE" sz="2000" dirty="0" smtClean="0"/>
              <a:t>, </a:t>
            </a:r>
            <a:r>
              <a:rPr lang="fr-BE" sz="2000" dirty="0" err="1"/>
              <a:t>u</a:t>
            </a:r>
            <a:r>
              <a:rPr lang="fr-BE" sz="2000" dirty="0" err="1" smtClean="0"/>
              <a:t>sing</a:t>
            </a:r>
            <a:r>
              <a:rPr lang="fr-BE" sz="2000" dirty="0" smtClean="0"/>
              <a:t> KPP (</a:t>
            </a:r>
            <a:r>
              <a:rPr lang="fr-BE" sz="2000" dirty="0" err="1" smtClean="0"/>
              <a:t>Sandu</a:t>
            </a:r>
            <a:r>
              <a:rPr lang="fr-BE" sz="2000" dirty="0" smtClean="0"/>
              <a:t> et al. 2002)</a:t>
            </a:r>
          </a:p>
        </p:txBody>
      </p:sp>
      <p:pic>
        <p:nvPicPr>
          <p:cNvPr id="1026" name="Picture 2" descr="D:\Users\karlc\aeronomie\Presentations\Davis2012\ACPCeulemans2012scatter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985" y="3155998"/>
            <a:ext cx="3949103" cy="367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inhoud 2"/>
          <p:cNvSpPr txBox="1">
            <a:spLocks/>
          </p:cNvSpPr>
          <p:nvPr/>
        </p:nvSpPr>
        <p:spPr bwMode="auto">
          <a:xfrm>
            <a:off x="5508104" y="3441168"/>
            <a:ext cx="3096344" cy="312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/>
            <a:endParaRPr lang="fr-BE" sz="2000" dirty="0" smtClean="0"/>
          </a:p>
          <a:p>
            <a:pPr eaLnBrk="1" hangingPunct="1"/>
            <a:r>
              <a:rPr lang="fr-BE" sz="2000" dirty="0" smtClean="0"/>
              <a:t>SOA </a:t>
            </a:r>
            <a:r>
              <a:rPr lang="fr-BE" sz="2000" dirty="0" err="1"/>
              <a:t>yields</a:t>
            </a:r>
            <a:r>
              <a:rPr lang="fr-BE" sz="2000" dirty="0"/>
              <a:t> </a:t>
            </a:r>
            <a:r>
              <a:rPr lang="fr-BE" sz="2000" dirty="0" err="1"/>
              <a:t>predicted</a:t>
            </a:r>
            <a:r>
              <a:rPr lang="fr-BE" sz="2000" dirty="0"/>
              <a:t> </a:t>
            </a:r>
            <a:r>
              <a:rPr lang="fr-BE" sz="2000" dirty="0" err="1"/>
              <a:t>reasonable</a:t>
            </a:r>
            <a:r>
              <a:rPr lang="fr-BE" sz="2000" dirty="0"/>
              <a:t> </a:t>
            </a:r>
            <a:r>
              <a:rPr lang="fr-BE" sz="2000" dirty="0" err="1" smtClean="0"/>
              <a:t>well</a:t>
            </a:r>
            <a:r>
              <a:rPr lang="fr-BE" sz="2000" dirty="0" smtClean="0"/>
              <a:t> for </a:t>
            </a:r>
            <a:r>
              <a:rPr lang="el-GR" sz="2000" dirty="0">
                <a:cs typeface="Times New Roman"/>
              </a:rPr>
              <a:t>α</a:t>
            </a:r>
            <a:r>
              <a:rPr lang="nl-BE" sz="2000" dirty="0" smtClean="0">
                <a:cs typeface="Times New Roman"/>
              </a:rPr>
              <a:t>-</a:t>
            </a:r>
            <a:r>
              <a:rPr lang="nl-BE" sz="2000" dirty="0" err="1" smtClean="0">
                <a:cs typeface="Times New Roman"/>
              </a:rPr>
              <a:t>pinene</a:t>
            </a:r>
            <a:r>
              <a:rPr lang="nl-BE" sz="2000" dirty="0" smtClean="0">
                <a:cs typeface="Times New Roman"/>
              </a:rPr>
              <a:t> smog </a:t>
            </a:r>
            <a:r>
              <a:rPr lang="nl-BE" sz="2000" dirty="0" err="1" smtClean="0">
                <a:cs typeface="Times New Roman"/>
              </a:rPr>
              <a:t>chamber</a:t>
            </a:r>
            <a:r>
              <a:rPr lang="nl-BE" sz="2000" dirty="0" smtClean="0">
                <a:cs typeface="Times New Roman"/>
              </a:rPr>
              <a:t> </a:t>
            </a:r>
            <a:r>
              <a:rPr lang="nl-BE" sz="2000" dirty="0" err="1" smtClean="0">
                <a:cs typeface="Times New Roman"/>
              </a:rPr>
              <a:t>experiments</a:t>
            </a:r>
            <a:r>
              <a:rPr lang="nl-BE" sz="2000" dirty="0" smtClean="0">
                <a:cs typeface="Times New Roman"/>
              </a:rPr>
              <a:t> (Ceulemans et al 2012)</a:t>
            </a:r>
            <a:r>
              <a:rPr lang="fr-BE" sz="2000" dirty="0" smtClean="0"/>
              <a:t> 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425127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fr-FR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Parameterization</a:t>
            </a:r>
            <a:r>
              <a:rPr lang="fr-F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for </a:t>
            </a:r>
            <a:r>
              <a:rPr lang="el-GR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α</a:t>
            </a:r>
            <a:r>
              <a:rPr lang="fr-F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fr-FR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pinene</a:t>
            </a:r>
            <a:r>
              <a:rPr lang="fr-F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SOA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Tijdelijke aanduiding voor inhoud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131500" y="5010244"/>
                <a:ext cx="7835776" cy="1753402"/>
              </a:xfrm>
            </p:spPr>
            <p:txBody>
              <a:bodyPr/>
              <a:lstStyle/>
              <a:p>
                <a:pPr eaLnBrk="1" hangingPunct="1"/>
                <a:r>
                  <a:rPr lang="en-GB" sz="2000" dirty="0" smtClean="0">
                    <a:cs typeface="Arial" pitchFamily="34" charset="0"/>
                  </a:rPr>
                  <a:t>Based on detailed model BOREAM, long runs including SOA ageing</a:t>
                </a:r>
              </a:p>
              <a:p>
                <a:pPr eaLnBrk="1" hangingPunct="1"/>
                <a:r>
                  <a:rPr lang="en-GB" sz="2000" dirty="0" smtClean="0">
                    <a:cs typeface="Arial" pitchFamily="34" charset="0"/>
                  </a:rPr>
                  <a:t>Considers impacts of </a:t>
                </a:r>
                <a:r>
                  <a:rPr lang="en-GB" sz="2000" dirty="0" err="1" smtClean="0">
                    <a:cs typeface="Arial" pitchFamily="34" charset="0"/>
                  </a:rPr>
                  <a:t>NO</a:t>
                </a:r>
                <a:r>
                  <a:rPr lang="en-GB" sz="2000" baseline="-25000" dirty="0" err="1" smtClean="0">
                    <a:cs typeface="Arial" pitchFamily="34" charset="0"/>
                  </a:rPr>
                  <a:t>x</a:t>
                </a:r>
                <a:r>
                  <a:rPr lang="en-GB" sz="2000" dirty="0" smtClean="0">
                    <a:cs typeface="Arial" pitchFamily="34" charset="0"/>
                  </a:rPr>
                  <a:t>, temperature, type of oxidant,  RH </a:t>
                </a:r>
              </a:p>
              <a:p>
                <a:pPr eaLnBrk="1" hangingPunct="1"/>
                <a:r>
                  <a:rPr lang="en-GB" sz="2000" b="1" dirty="0" smtClean="0">
                    <a:cs typeface="Arial" pitchFamily="34" charset="0"/>
                  </a:rPr>
                  <a:t>Full BOREAM </a:t>
                </a:r>
                <a:r>
                  <a:rPr lang="en-GB" sz="2000" dirty="0" smtClean="0">
                    <a:cs typeface="Arial" pitchFamily="34" charset="0"/>
                  </a:rPr>
                  <a:t>and </a:t>
                </a:r>
                <a:r>
                  <a:rPr lang="en-GB" sz="2000" dirty="0" smtClean="0">
                    <a:solidFill>
                      <a:srgbClr val="FF0000"/>
                    </a:solidFill>
                    <a:cs typeface="Arial" pitchFamily="34" charset="0"/>
                  </a:rPr>
                  <a:t>parameter model </a:t>
                </a:r>
                <a:r>
                  <a:rPr lang="en-GB" sz="2000" dirty="0" smtClean="0">
                    <a:cs typeface="Arial" pitchFamily="34" charset="0"/>
                  </a:rPr>
                  <a:t>agreement validated through realistic ambient box model scenarios (generated with CTM IMAGES) </a:t>
                </a:r>
              </a:p>
              <a:p>
                <a:pPr marL="82550" indent="0" eaLnBrk="1" hangingPunct="1">
                  <a:buNone/>
                </a:pPr>
                <a:r>
                  <a:rPr lang="en-GB" sz="2000" dirty="0">
                    <a:ea typeface="Cambria Math"/>
                    <a:cs typeface="Arial" pitchFamily="34" charset="0"/>
                  </a:rPr>
                  <a:t> </a:t>
                </a:r>
                <a:r>
                  <a:rPr lang="en-GB" sz="2000" dirty="0" smtClean="0">
                    <a:ea typeface="Cambria Math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/>
                        <a:ea typeface="Cambria Math"/>
                        <a:cs typeface="Arial" pitchFamily="34" charset="0"/>
                      </a:rPr>
                      <m:t>→</m:t>
                    </m:r>
                  </m:oMath>
                </a14:m>
                <a:r>
                  <a:rPr lang="en-GB" sz="2000" dirty="0" smtClean="0">
                    <a:cs typeface="Arial" pitchFamily="34" charset="0"/>
                  </a:rPr>
                  <a:t> Good agreement overall</a:t>
                </a:r>
              </a:p>
              <a:p>
                <a:pPr eaLnBrk="1" hangingPunct="1">
                  <a:buFont typeface="Wingdings 2" pitchFamily="18" charset="2"/>
                  <a:buNone/>
                </a:pPr>
                <a:endParaRPr lang="en-GB" sz="2000" dirty="0" smtClean="0"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555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131500" y="5010244"/>
                <a:ext cx="7835776" cy="1753402"/>
              </a:xfrm>
              <a:blipFill rotWithShape="1">
                <a:blip r:embed="rId3"/>
                <a:stretch>
                  <a:fillRect t="-1736" r="-311" b="-114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2534" name="Rectangle 10"/>
          <p:cNvSpPr>
            <a:spLocks noChangeArrowheads="1"/>
          </p:cNvSpPr>
          <p:nvPr/>
        </p:nvSpPr>
        <p:spPr bwMode="auto">
          <a:xfrm>
            <a:off x="1128713" y="1706563"/>
            <a:ext cx="685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22535" name="Rectangle 11"/>
          <p:cNvSpPr>
            <a:spLocks noChangeArrowheads="1"/>
          </p:cNvSpPr>
          <p:nvPr/>
        </p:nvSpPr>
        <p:spPr bwMode="auto">
          <a:xfrm>
            <a:off x="1128713" y="1706563"/>
            <a:ext cx="6794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22536" name="Rectangle 12"/>
          <p:cNvSpPr>
            <a:spLocks noChangeArrowheads="1"/>
          </p:cNvSpPr>
          <p:nvPr/>
        </p:nvSpPr>
        <p:spPr bwMode="auto">
          <a:xfrm>
            <a:off x="1128713" y="1706563"/>
            <a:ext cx="692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22537" name="Rectangle 13"/>
          <p:cNvSpPr>
            <a:spLocks noChangeArrowheads="1"/>
          </p:cNvSpPr>
          <p:nvPr/>
        </p:nvSpPr>
        <p:spPr bwMode="auto">
          <a:xfrm>
            <a:off x="1128713" y="1706563"/>
            <a:ext cx="685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22538" name="Rectangle 14"/>
          <p:cNvSpPr>
            <a:spLocks noChangeArrowheads="1"/>
          </p:cNvSpPr>
          <p:nvPr/>
        </p:nvSpPr>
        <p:spPr bwMode="auto">
          <a:xfrm>
            <a:off x="1128713" y="1706563"/>
            <a:ext cx="685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22539" name="Rectangle 16"/>
          <p:cNvSpPr>
            <a:spLocks noChangeArrowheads="1"/>
          </p:cNvSpPr>
          <p:nvPr/>
        </p:nvSpPr>
        <p:spPr bwMode="auto">
          <a:xfrm>
            <a:off x="1128713" y="1706563"/>
            <a:ext cx="6794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22540" name="Rectangle 18"/>
          <p:cNvSpPr>
            <a:spLocks noChangeArrowheads="1"/>
          </p:cNvSpPr>
          <p:nvPr/>
        </p:nvSpPr>
        <p:spPr bwMode="auto">
          <a:xfrm>
            <a:off x="1128713" y="1706563"/>
            <a:ext cx="692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22541" name="Rectangle 20"/>
          <p:cNvSpPr>
            <a:spLocks noChangeArrowheads="1"/>
          </p:cNvSpPr>
          <p:nvPr/>
        </p:nvSpPr>
        <p:spPr bwMode="auto">
          <a:xfrm>
            <a:off x="1128713" y="1706563"/>
            <a:ext cx="685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pic>
        <p:nvPicPr>
          <p:cNvPr id="5122" name="Picture 2" descr="D:\Users\karlc\aeronomie\Presentations\BIOSOAmeeting2012\Ceulemansetal2012Fig13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827" y="1412776"/>
            <a:ext cx="4355173" cy="369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jdelijke aanduiding voor inhoud 2"/>
          <p:cNvSpPr txBox="1">
            <a:spLocks/>
          </p:cNvSpPr>
          <p:nvPr/>
        </p:nvSpPr>
        <p:spPr bwMode="auto">
          <a:xfrm>
            <a:off x="1093772" y="1191485"/>
            <a:ext cx="7835776" cy="175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/>
            <a:r>
              <a:rPr lang="en-GB" sz="2000" dirty="0" err="1" smtClean="0">
                <a:cs typeface="Arial" pitchFamily="34" charset="0"/>
              </a:rPr>
              <a:t>Ceulemans</a:t>
            </a:r>
            <a:r>
              <a:rPr lang="en-GB" sz="2000" dirty="0" smtClean="0">
                <a:cs typeface="Arial" pitchFamily="34" charset="0"/>
              </a:rPr>
              <a:t> et al. (2012),  ACP</a:t>
            </a:r>
          </a:p>
          <a:p>
            <a:pPr eaLnBrk="1" hangingPunct="1">
              <a:buFont typeface="Wingdings 2" pitchFamily="18" charset="2"/>
              <a:buNone/>
            </a:pPr>
            <a:endParaRPr lang="en-GB" sz="2000" dirty="0" smtClean="0">
              <a:cs typeface="Arial" pitchFamily="34" charset="0"/>
            </a:endParaRPr>
          </a:p>
        </p:txBody>
      </p:sp>
      <p:pic>
        <p:nvPicPr>
          <p:cNvPr id="5123" name="Picture 3" descr="D:\Users\karlc\aeronomie\Presentations\BIOSOAmeeting2012\Ceulemansetal2012Fig6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72" y="1770809"/>
            <a:ext cx="3695055" cy="292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1683" y="198884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298 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9797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Users\karlc\aeronomie\Presentations\Davis2012\NguyenbpO3Fig6part1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992" y="1043976"/>
            <a:ext cx="4165058" cy="564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Users\karlc\aeronomie\Presentations\Davis2012\NguyenbpO3Fig6part2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992" y="1043976"/>
            <a:ext cx="4165058" cy="564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Users\karlc\aeronomie\Presentations\Davis2012\NguyenbpO3Fig6part3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992" y="1043976"/>
            <a:ext cx="4165058" cy="564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Users\karlc\aeronomie\Presentations\Davis2012\NguyenbpO3Fig6part4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992" y="1043976"/>
            <a:ext cx="4165058" cy="564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D:\Users\karlc\aeronomie\Presentations\Davis2012\NguyenbpO3Fig6.t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992" y="1043976"/>
            <a:ext cx="4177704" cy="566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331640" y="44624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GB" sz="3600" dirty="0" smtClean="0">
                <a:cs typeface="Arial" pitchFamily="34" charset="0"/>
              </a:rPr>
              <a:t>β-</a:t>
            </a:r>
            <a:r>
              <a:rPr lang="en-GB" sz="3600" dirty="0" err="1" smtClean="0">
                <a:cs typeface="Arial" pitchFamily="34" charset="0"/>
              </a:rPr>
              <a:t>pinene</a:t>
            </a:r>
            <a:r>
              <a:rPr lang="fr-F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fr-FR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ozonolysis</a:t>
            </a:r>
            <a:r>
              <a:rPr lang="fr-F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mechanism</a:t>
            </a:r>
            <a:endParaRPr lang="fr-FR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5365696" y="2060848"/>
            <a:ext cx="3706296" cy="4581128"/>
          </a:xfrm>
        </p:spPr>
        <p:txBody>
          <a:bodyPr/>
          <a:lstStyle/>
          <a:p>
            <a:pPr eaLnBrk="1" hangingPunct="1"/>
            <a:r>
              <a:rPr lang="en-GB" sz="2000" dirty="0" smtClean="0">
                <a:cs typeface="Arial" pitchFamily="34" charset="0"/>
              </a:rPr>
              <a:t>2 primary </a:t>
            </a:r>
            <a:r>
              <a:rPr lang="en-GB" sz="2000" dirty="0" err="1" smtClean="0">
                <a:cs typeface="Arial" pitchFamily="34" charset="0"/>
              </a:rPr>
              <a:t>ozonides</a:t>
            </a:r>
            <a:endParaRPr lang="en-GB" sz="2000" dirty="0" smtClean="0">
              <a:cs typeface="Arial" pitchFamily="34" charset="0"/>
            </a:endParaRPr>
          </a:p>
          <a:p>
            <a:pPr eaLnBrk="1" hangingPunct="1"/>
            <a:r>
              <a:rPr lang="en-GB" sz="2000" dirty="0">
                <a:cs typeface="Arial" pitchFamily="34" charset="0"/>
              </a:rPr>
              <a:t>d</a:t>
            </a:r>
            <a:r>
              <a:rPr lang="en-GB" sz="2000" dirty="0" smtClean="0">
                <a:cs typeface="Arial" pitchFamily="34" charset="0"/>
              </a:rPr>
              <a:t>ecomposition to</a:t>
            </a:r>
          </a:p>
          <a:p>
            <a:pPr lvl="1" eaLnBrk="1" hangingPunct="1"/>
            <a:r>
              <a:rPr lang="en-GB" sz="1800" dirty="0">
                <a:cs typeface="Arial" pitchFamily="34" charset="0"/>
              </a:rPr>
              <a:t>CI-1+ </a:t>
            </a:r>
            <a:r>
              <a:rPr lang="en-GB" sz="1800" dirty="0" smtClean="0">
                <a:cs typeface="Arial" pitchFamily="34" charset="0"/>
              </a:rPr>
              <a:t>CH</a:t>
            </a:r>
            <a:r>
              <a:rPr lang="en-GB" sz="1800" baseline="-25000" dirty="0" smtClean="0">
                <a:cs typeface="Arial" pitchFamily="34" charset="0"/>
              </a:rPr>
              <a:t>2</a:t>
            </a:r>
            <a:r>
              <a:rPr lang="en-GB" sz="1800" dirty="0" smtClean="0">
                <a:cs typeface="Arial" pitchFamily="34" charset="0"/>
              </a:rPr>
              <a:t>O (48.8%)</a:t>
            </a:r>
          </a:p>
          <a:p>
            <a:pPr lvl="1" eaLnBrk="1" hangingPunct="1"/>
            <a:r>
              <a:rPr lang="en-GB" sz="1800" dirty="0" smtClean="0">
                <a:cs typeface="Arial" pitchFamily="34" charset="0"/>
              </a:rPr>
              <a:t>CI-2 + CH</a:t>
            </a:r>
            <a:r>
              <a:rPr lang="en-GB" sz="1800" baseline="-25000" dirty="0" smtClean="0">
                <a:cs typeface="Arial" pitchFamily="34" charset="0"/>
              </a:rPr>
              <a:t>2</a:t>
            </a:r>
            <a:r>
              <a:rPr lang="en-GB" sz="1800" dirty="0" smtClean="0">
                <a:cs typeface="Arial" pitchFamily="34" charset="0"/>
              </a:rPr>
              <a:t>O (46.2%)</a:t>
            </a:r>
          </a:p>
          <a:p>
            <a:pPr lvl="1" eaLnBrk="1" hangingPunct="1"/>
            <a:r>
              <a:rPr lang="fr-FR" sz="1800" dirty="0" err="1"/>
              <a:t>n</a:t>
            </a:r>
            <a:r>
              <a:rPr lang="fr-FR" sz="1800" dirty="0" err="1" smtClean="0"/>
              <a:t>opinone</a:t>
            </a:r>
            <a:r>
              <a:rPr lang="fr-FR" sz="1800" dirty="0" smtClean="0"/>
              <a:t> + CH</a:t>
            </a:r>
            <a:r>
              <a:rPr lang="fr-FR" sz="1800" baseline="-25000" dirty="0" smtClean="0"/>
              <a:t>2</a:t>
            </a:r>
            <a:r>
              <a:rPr lang="fr-FR" sz="1800" dirty="0" smtClean="0"/>
              <a:t>OO (5%)</a:t>
            </a:r>
          </a:p>
          <a:p>
            <a:pPr eaLnBrk="1" hangingPunct="1"/>
            <a:r>
              <a:rPr lang="fr-FR" sz="2000" dirty="0" smtClean="0"/>
              <a:t>CI-2:</a:t>
            </a:r>
          </a:p>
          <a:p>
            <a:pPr lvl="1" eaLnBrk="1" hangingPunct="1"/>
            <a:r>
              <a:rPr lang="fr-FR" sz="1800" dirty="0" smtClean="0"/>
              <a:t>SCI-2 (20.6%)</a:t>
            </a:r>
          </a:p>
          <a:p>
            <a:pPr lvl="1" eaLnBrk="1" hangingPunct="1"/>
            <a:r>
              <a:rPr lang="fr-FR" sz="1800" dirty="0" err="1" smtClean="0"/>
              <a:t>dioxirane</a:t>
            </a:r>
            <a:endParaRPr lang="fr-FR" sz="1800" dirty="0" smtClean="0"/>
          </a:p>
          <a:p>
            <a:pPr lvl="2" eaLnBrk="1" hangingPunct="1"/>
            <a:r>
              <a:rPr lang="fr-FR" sz="1600" dirty="0"/>
              <a:t>l</a:t>
            </a:r>
            <a:r>
              <a:rPr lang="fr-FR" sz="1600" dirty="0" smtClean="0"/>
              <a:t>actones (17%), </a:t>
            </a:r>
            <a:r>
              <a:rPr lang="fr-FR" sz="1600" dirty="0" err="1" smtClean="0"/>
              <a:t>biradical</a:t>
            </a:r>
            <a:r>
              <a:rPr lang="fr-FR" sz="1600" dirty="0" smtClean="0"/>
              <a:t>(10%)</a:t>
            </a:r>
          </a:p>
          <a:p>
            <a:pPr lvl="1" eaLnBrk="1" hangingPunct="1"/>
            <a:r>
              <a:rPr lang="fr-FR" sz="1800" dirty="0" err="1" smtClean="0"/>
              <a:t>biradical</a:t>
            </a:r>
            <a:r>
              <a:rPr lang="fr-FR" sz="1800" dirty="0" smtClean="0"/>
              <a:t> RAD-3 (2.0%)</a:t>
            </a:r>
            <a:endParaRPr lang="fr-FR" sz="1800" dirty="0"/>
          </a:p>
          <a:p>
            <a:pPr eaLnBrk="1" hangingPunct="1"/>
            <a:r>
              <a:rPr lang="fr-FR" sz="2000" dirty="0" smtClean="0"/>
              <a:t>CI-1: </a:t>
            </a:r>
          </a:p>
          <a:p>
            <a:pPr lvl="1" eaLnBrk="1" hangingPunct="1"/>
            <a:r>
              <a:rPr lang="fr-FR" sz="1800" dirty="0" smtClean="0"/>
              <a:t>SCI-1 </a:t>
            </a:r>
            <a:r>
              <a:rPr lang="fr-FR" sz="1800" dirty="0" smtClean="0"/>
              <a:t>(</a:t>
            </a:r>
            <a:r>
              <a:rPr lang="fr-FR" sz="1800" dirty="0" smtClean="0"/>
              <a:t>16.2%) </a:t>
            </a:r>
            <a:endParaRPr lang="fr-FR" sz="1800" dirty="0" smtClean="0"/>
          </a:p>
          <a:p>
            <a:pPr lvl="1" eaLnBrk="1" hangingPunct="1"/>
            <a:r>
              <a:rPr lang="fr-FR" sz="1800" dirty="0" err="1" smtClean="0"/>
              <a:t>hydroperoxide</a:t>
            </a:r>
            <a:r>
              <a:rPr lang="fr-FR" sz="1800" dirty="0" smtClean="0"/>
              <a:t> </a:t>
            </a:r>
            <a:r>
              <a:rPr lang="fr-FR" sz="1800" dirty="0" err="1" smtClean="0"/>
              <a:t>channel</a:t>
            </a:r>
            <a:r>
              <a:rPr lang="fr-FR" sz="1800" dirty="0" smtClean="0"/>
              <a:t> (28.3%)</a:t>
            </a:r>
          </a:p>
          <a:p>
            <a:pPr lvl="2" eaLnBrk="1" hangingPunct="1"/>
            <a:endParaRPr lang="fr-FR" sz="1600" dirty="0" smtClean="0"/>
          </a:p>
          <a:p>
            <a:pPr lvl="1" eaLnBrk="1" hangingPunct="1"/>
            <a:endParaRPr lang="fr-FR" sz="2000" dirty="0"/>
          </a:p>
          <a:p>
            <a:pPr eaLnBrk="1" hangingPunct="1"/>
            <a:endParaRPr lang="fr-FR" sz="2400" dirty="0" smtClean="0"/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 bwMode="auto">
          <a:xfrm>
            <a:off x="4788024" y="908721"/>
            <a:ext cx="417646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 eaLnBrk="1" hangingPunct="1">
              <a:buNone/>
            </a:pPr>
            <a:r>
              <a:rPr lang="nl-BE" sz="1600" dirty="0" err="1" smtClean="0">
                <a:cs typeface="Arial" pitchFamily="34" charset="0"/>
              </a:rPr>
              <a:t>Theoretical</a:t>
            </a:r>
            <a:r>
              <a:rPr lang="nl-BE" sz="1600" dirty="0" smtClean="0">
                <a:cs typeface="Arial" pitchFamily="34" charset="0"/>
              </a:rPr>
              <a:t> </a:t>
            </a:r>
            <a:r>
              <a:rPr lang="nl-BE" sz="1600" dirty="0" err="1" smtClean="0">
                <a:cs typeface="Arial" pitchFamily="34" charset="0"/>
              </a:rPr>
              <a:t>study</a:t>
            </a:r>
            <a:r>
              <a:rPr lang="nl-BE" sz="1600" dirty="0" smtClean="0">
                <a:cs typeface="Arial" pitchFamily="34" charset="0"/>
              </a:rPr>
              <a:t> of the gas-</a:t>
            </a:r>
            <a:r>
              <a:rPr lang="nl-BE" sz="1600" dirty="0" err="1" smtClean="0">
                <a:cs typeface="Arial" pitchFamily="34" charset="0"/>
              </a:rPr>
              <a:t>phase</a:t>
            </a:r>
            <a:r>
              <a:rPr lang="nl-BE" sz="1600" dirty="0" smtClean="0">
                <a:cs typeface="Arial" pitchFamily="34" charset="0"/>
              </a:rPr>
              <a:t> </a:t>
            </a:r>
            <a:r>
              <a:rPr lang="nl-BE" sz="1600" dirty="0" err="1" smtClean="0">
                <a:cs typeface="Arial" pitchFamily="34" charset="0"/>
              </a:rPr>
              <a:t>ozonolysis</a:t>
            </a:r>
            <a:r>
              <a:rPr lang="nl-BE" sz="1600" dirty="0" smtClean="0">
                <a:cs typeface="Arial" pitchFamily="34" charset="0"/>
              </a:rPr>
              <a:t> of </a:t>
            </a:r>
            <a:r>
              <a:rPr lang="el-GR" sz="1600" dirty="0" smtClean="0">
                <a:latin typeface="Times New Roman"/>
                <a:cs typeface="Times New Roman"/>
              </a:rPr>
              <a:t>β</a:t>
            </a:r>
            <a:r>
              <a:rPr lang="nl-BE" sz="1600" dirty="0" smtClean="0">
                <a:latin typeface="Times New Roman"/>
                <a:cs typeface="Times New Roman"/>
              </a:rPr>
              <a:t>-</a:t>
            </a:r>
            <a:r>
              <a:rPr lang="nl-BE" sz="1600" dirty="0" err="1" smtClean="0">
                <a:latin typeface="Times New Roman"/>
                <a:cs typeface="Times New Roman"/>
              </a:rPr>
              <a:t>pinene</a:t>
            </a:r>
            <a:endParaRPr lang="nl-BE" sz="1600" dirty="0" smtClean="0">
              <a:latin typeface="Times New Roman"/>
              <a:cs typeface="Times New Roman"/>
            </a:endParaRPr>
          </a:p>
          <a:p>
            <a:pPr marL="82550" indent="0" eaLnBrk="1" hangingPunct="1">
              <a:buNone/>
            </a:pPr>
            <a:r>
              <a:rPr lang="nl-BE" sz="1600" dirty="0" smtClean="0">
                <a:latin typeface="Times New Roman"/>
                <a:cs typeface="Times New Roman"/>
              </a:rPr>
              <a:t>T.L. Nguyen, J. Peeters, L. </a:t>
            </a:r>
            <a:r>
              <a:rPr lang="nl-BE" sz="1600" dirty="0" err="1" smtClean="0">
                <a:latin typeface="Times New Roman"/>
                <a:cs typeface="Times New Roman"/>
              </a:rPr>
              <a:t>Vereecken</a:t>
            </a:r>
            <a:endParaRPr lang="nl-BE" sz="1600" dirty="0" smtClean="0">
              <a:latin typeface="Times New Roman"/>
              <a:cs typeface="Times New Roman"/>
            </a:endParaRPr>
          </a:p>
          <a:p>
            <a:pPr marL="82550" indent="0" eaLnBrk="1" hangingPunct="1">
              <a:buNone/>
            </a:pPr>
            <a:r>
              <a:rPr lang="nl-BE" sz="1600" i="1" dirty="0" err="1" smtClean="0">
                <a:latin typeface="Times New Roman"/>
                <a:cs typeface="Times New Roman"/>
              </a:rPr>
              <a:t>Phys</a:t>
            </a:r>
            <a:r>
              <a:rPr lang="nl-BE" sz="1600" i="1" dirty="0" smtClean="0">
                <a:latin typeface="Times New Roman"/>
                <a:cs typeface="Times New Roman"/>
              </a:rPr>
              <a:t>. </a:t>
            </a:r>
            <a:r>
              <a:rPr lang="nl-BE" sz="1600" i="1" dirty="0" err="1" smtClean="0">
                <a:latin typeface="Times New Roman"/>
                <a:cs typeface="Times New Roman"/>
              </a:rPr>
              <a:t>Chem</a:t>
            </a:r>
            <a:r>
              <a:rPr lang="nl-BE" sz="1600" i="1" dirty="0" smtClean="0">
                <a:latin typeface="Times New Roman"/>
                <a:cs typeface="Times New Roman"/>
              </a:rPr>
              <a:t>. </a:t>
            </a:r>
            <a:r>
              <a:rPr lang="nl-BE" sz="1600" i="1" dirty="0" err="1" smtClean="0">
                <a:latin typeface="Times New Roman"/>
                <a:cs typeface="Times New Roman"/>
              </a:rPr>
              <a:t>Chem</a:t>
            </a:r>
            <a:r>
              <a:rPr lang="nl-BE" sz="1600" i="1" dirty="0" smtClean="0">
                <a:latin typeface="Times New Roman"/>
                <a:cs typeface="Times New Roman"/>
              </a:rPr>
              <a:t>. </a:t>
            </a:r>
            <a:r>
              <a:rPr lang="nl-BE" sz="1600" i="1" dirty="0" err="1" smtClean="0">
                <a:latin typeface="Times New Roman"/>
                <a:cs typeface="Times New Roman"/>
              </a:rPr>
              <a:t>Phys</a:t>
            </a:r>
            <a:r>
              <a:rPr lang="nl-BE" sz="1600" i="1" dirty="0" smtClean="0">
                <a:latin typeface="Times New Roman"/>
                <a:cs typeface="Times New Roman"/>
              </a:rPr>
              <a:t>., 2009,11,5643-5656</a:t>
            </a:r>
            <a:endParaRPr lang="fr-FR" sz="1600" i="1" dirty="0" smtClean="0"/>
          </a:p>
          <a:p>
            <a:pPr marL="82550" indent="0" eaLnBrk="1" hangingPunct="1">
              <a:buNone/>
            </a:pPr>
            <a:endParaRPr lang="fr-FR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971600" y="1412775"/>
            <a:ext cx="13500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>
                <a:latin typeface="Times New Roman" pitchFamily="18" charset="0"/>
                <a:cs typeface="Times New Roman" pitchFamily="18" charset="0"/>
              </a:rPr>
              <a:t>Nguyen et al. (2009)</a:t>
            </a:r>
          </a:p>
          <a:p>
            <a:r>
              <a:rPr lang="nl-BE" sz="1100" dirty="0" smtClean="0">
                <a:latin typeface="Times New Roman" pitchFamily="18" charset="0"/>
                <a:cs typeface="Times New Roman" pitchFamily="18" charset="0"/>
              </a:rPr>
              <a:t>Fig.6</a:t>
            </a:r>
            <a:endParaRPr lang="nl-BE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39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GB" sz="3600" dirty="0" smtClean="0">
                <a:cs typeface="Arial" pitchFamily="34" charset="0"/>
              </a:rPr>
              <a:t>β-</a:t>
            </a:r>
            <a:r>
              <a:rPr lang="en-GB" sz="3600" dirty="0" err="1" smtClean="0">
                <a:cs typeface="Arial" pitchFamily="34" charset="0"/>
              </a:rPr>
              <a:t>pinene</a:t>
            </a:r>
            <a:r>
              <a:rPr lang="fr-FR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ozonolysis</a:t>
            </a:r>
            <a:r>
              <a:rPr lang="fr-F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mechanism</a:t>
            </a:r>
            <a:r>
              <a:rPr lang="fr-F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fr-FR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biradicals</a:t>
            </a:r>
            <a:endParaRPr lang="fr-FR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331640" y="1628800"/>
            <a:ext cx="7200800" cy="4581128"/>
          </a:xfrm>
        </p:spPr>
        <p:txBody>
          <a:bodyPr/>
          <a:lstStyle/>
          <a:p>
            <a:pPr eaLnBrk="1" hangingPunct="1"/>
            <a:r>
              <a:rPr lang="en-GB" sz="2000" dirty="0" smtClean="0">
                <a:cs typeface="Arial" pitchFamily="34" charset="0"/>
              </a:rPr>
              <a:t>Formation of </a:t>
            </a:r>
            <a:r>
              <a:rPr lang="en-GB" sz="2000" dirty="0" err="1" smtClean="0">
                <a:cs typeface="Arial" pitchFamily="34" charset="0"/>
              </a:rPr>
              <a:t>biradicals</a:t>
            </a:r>
            <a:r>
              <a:rPr lang="en-GB" sz="2000" dirty="0" smtClean="0">
                <a:cs typeface="Arial" pitchFamily="34" charset="0"/>
              </a:rPr>
              <a:t>: </a:t>
            </a:r>
          </a:p>
          <a:p>
            <a:pPr lvl="1" eaLnBrk="1" hangingPunct="1"/>
            <a:r>
              <a:rPr lang="en-GB" sz="2000" dirty="0" smtClean="0">
                <a:cs typeface="Arial" pitchFamily="34" charset="0"/>
              </a:rPr>
              <a:t>RAD-3 (3% yield, see Nguyen et al. 2009)</a:t>
            </a:r>
          </a:p>
          <a:p>
            <a:pPr lvl="1" eaLnBrk="1" hangingPunct="1"/>
            <a:r>
              <a:rPr lang="en-GB" sz="2000" dirty="0" err="1" smtClean="0">
                <a:cs typeface="Arial" pitchFamily="34" charset="0"/>
              </a:rPr>
              <a:t>Biradical</a:t>
            </a:r>
            <a:r>
              <a:rPr lang="en-GB" sz="2000" dirty="0" smtClean="0">
                <a:cs typeface="Arial" pitchFamily="34" charset="0"/>
              </a:rPr>
              <a:t> from decomposition of </a:t>
            </a:r>
            <a:r>
              <a:rPr lang="en-GB" sz="2000" dirty="0" err="1" smtClean="0">
                <a:cs typeface="Arial" pitchFamily="34" charset="0"/>
              </a:rPr>
              <a:t>dioxiranes</a:t>
            </a:r>
            <a:r>
              <a:rPr lang="en-GB" sz="2000" dirty="0" smtClean="0">
                <a:cs typeface="Arial" pitchFamily="34" charset="0"/>
              </a:rPr>
              <a:t>(possibly10% yield)</a:t>
            </a:r>
            <a:endParaRPr lang="en-GB" sz="2000" dirty="0">
              <a:cs typeface="Arial" pitchFamily="34" charset="0"/>
            </a:endParaRPr>
          </a:p>
          <a:p>
            <a:pPr eaLnBrk="1" hangingPunct="1"/>
            <a:endParaRPr lang="en-GB" sz="2000" dirty="0" smtClean="0">
              <a:cs typeface="Arial" pitchFamily="34" charset="0"/>
            </a:endParaRPr>
          </a:p>
          <a:p>
            <a:pPr eaLnBrk="1" hangingPunct="1"/>
            <a:endParaRPr lang="en-GB" sz="2000" dirty="0" smtClean="0">
              <a:cs typeface="Arial" pitchFamily="34" charset="0"/>
            </a:endParaRPr>
          </a:p>
          <a:p>
            <a:pPr eaLnBrk="1" hangingPunct="1"/>
            <a:endParaRPr lang="en-GB" sz="2000" dirty="0">
              <a:cs typeface="Arial" pitchFamily="34" charset="0"/>
            </a:endParaRPr>
          </a:p>
          <a:p>
            <a:pPr eaLnBrk="1" hangingPunct="1"/>
            <a:endParaRPr lang="en-GB" sz="2000" dirty="0">
              <a:cs typeface="Arial" pitchFamily="34" charset="0"/>
            </a:endParaRPr>
          </a:p>
          <a:p>
            <a:pPr eaLnBrk="1" hangingPunct="1"/>
            <a:endParaRPr lang="en-GB" sz="2000" dirty="0" smtClean="0">
              <a:cs typeface="Arial" pitchFamily="34" charset="0"/>
            </a:endParaRPr>
          </a:p>
          <a:p>
            <a:pPr eaLnBrk="1" hangingPunct="1"/>
            <a:endParaRPr lang="en-GB" sz="2000" dirty="0">
              <a:cs typeface="Arial" pitchFamily="34" charset="0"/>
            </a:endParaRPr>
          </a:p>
          <a:p>
            <a:pPr eaLnBrk="1" hangingPunct="1"/>
            <a:r>
              <a:rPr lang="en-GB" sz="2000" dirty="0" smtClean="0">
                <a:cs typeface="Arial" pitchFamily="34" charset="0"/>
              </a:rPr>
              <a:t>detailed treatment of possible </a:t>
            </a:r>
            <a:r>
              <a:rPr lang="en-GB" sz="2000" dirty="0">
                <a:cs typeface="Arial" pitchFamily="34" charset="0"/>
              </a:rPr>
              <a:t>reactions </a:t>
            </a:r>
            <a:r>
              <a:rPr lang="en-GB" sz="2000" dirty="0" smtClean="0">
                <a:cs typeface="Arial" pitchFamily="34" charset="0"/>
              </a:rPr>
              <a:t>included in BOREAM, based </a:t>
            </a:r>
            <a:r>
              <a:rPr lang="en-GB" sz="2000" dirty="0">
                <a:cs typeface="Arial" pitchFamily="34" charset="0"/>
              </a:rPr>
              <a:t>on SARs for </a:t>
            </a:r>
            <a:r>
              <a:rPr lang="en-GB" sz="2000" dirty="0" err="1">
                <a:cs typeface="Arial" pitchFamily="34" charset="0"/>
              </a:rPr>
              <a:t>peroxy</a:t>
            </a:r>
            <a:r>
              <a:rPr lang="en-GB" sz="2000" dirty="0">
                <a:cs typeface="Arial" pitchFamily="34" charset="0"/>
              </a:rPr>
              <a:t>/</a:t>
            </a:r>
            <a:r>
              <a:rPr lang="en-GB" sz="2000" dirty="0" err="1">
                <a:cs typeface="Arial" pitchFamily="34" charset="0"/>
              </a:rPr>
              <a:t>alkoxy</a:t>
            </a:r>
            <a:r>
              <a:rPr lang="en-GB" sz="2000" dirty="0">
                <a:cs typeface="Arial" pitchFamily="34" charset="0"/>
              </a:rPr>
              <a:t>/alkyl </a:t>
            </a:r>
            <a:r>
              <a:rPr lang="en-GB" sz="2000" dirty="0" smtClean="0">
                <a:cs typeface="Arial" pitchFamily="34" charset="0"/>
              </a:rPr>
              <a:t>radicals</a:t>
            </a:r>
          </a:p>
          <a:p>
            <a:pPr eaLnBrk="1" hangingPunct="1"/>
            <a:r>
              <a:rPr lang="en-GB" sz="2000" dirty="0" smtClean="0">
                <a:cs typeface="Arial" pitchFamily="34" charset="0"/>
              </a:rPr>
              <a:t>Remains speculative and needs further theoretical/experimental verification</a:t>
            </a:r>
          </a:p>
          <a:p>
            <a:pPr eaLnBrk="1" hangingPunct="1"/>
            <a:r>
              <a:rPr lang="en-GB" sz="2000" dirty="0" smtClean="0">
                <a:cs typeface="Arial" pitchFamily="34" charset="0"/>
              </a:rPr>
              <a:t>Functionalized products</a:t>
            </a:r>
            <a:endParaRPr lang="fr-FR" sz="2400" dirty="0" smtClean="0"/>
          </a:p>
        </p:txBody>
      </p:sp>
      <p:pic>
        <p:nvPicPr>
          <p:cNvPr id="9219" name="Picture 3" descr="D:\Users\karlc\aeronomie\Presentations\Davis2012\biradicalschem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71" y="2780928"/>
            <a:ext cx="4680519" cy="229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37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GB" sz="3600" dirty="0" smtClean="0">
                <a:cs typeface="Arial" pitchFamily="34" charset="0"/>
              </a:rPr>
              <a:t>β-</a:t>
            </a:r>
            <a:r>
              <a:rPr lang="en-GB" sz="3600" dirty="0" err="1" smtClean="0">
                <a:cs typeface="Arial" pitchFamily="34" charset="0"/>
              </a:rPr>
              <a:t>pinene</a:t>
            </a:r>
            <a:r>
              <a:rPr lang="fr-FR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ozonolysis</a:t>
            </a:r>
            <a:r>
              <a:rPr lang="fr-F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mechanism</a:t>
            </a:r>
            <a:r>
              <a:rPr lang="fr-F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fr-FR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acid</a:t>
            </a:r>
            <a:r>
              <a:rPr lang="fr-F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formation</a:t>
            </a:r>
          </a:p>
        </p:txBody>
      </p:sp>
      <p:sp>
        <p:nvSpPr>
          <p:cNvPr id="19459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331640" y="1628800"/>
            <a:ext cx="7200800" cy="4581128"/>
          </a:xfrm>
        </p:spPr>
        <p:txBody>
          <a:bodyPr/>
          <a:lstStyle/>
          <a:p>
            <a:pPr eaLnBrk="1" hangingPunct="1"/>
            <a:r>
              <a:rPr lang="en-GB" sz="2000" dirty="0" err="1" smtClean="0">
                <a:cs typeface="Arial" pitchFamily="34" charset="0"/>
              </a:rPr>
              <a:t>Pinic</a:t>
            </a:r>
            <a:r>
              <a:rPr lang="en-GB" sz="2000" dirty="0" smtClean="0">
                <a:cs typeface="Arial" pitchFamily="34" charset="0"/>
              </a:rPr>
              <a:t> acid formation: </a:t>
            </a:r>
          </a:p>
          <a:p>
            <a:pPr lvl="1" eaLnBrk="1" hangingPunct="1"/>
            <a:r>
              <a:rPr lang="en-GB" sz="2000" dirty="0" smtClean="0">
                <a:cs typeface="Arial" pitchFamily="34" charset="0"/>
              </a:rPr>
              <a:t>not theoretically explained yet</a:t>
            </a:r>
          </a:p>
          <a:p>
            <a:pPr lvl="1" eaLnBrk="1" hangingPunct="1"/>
            <a:r>
              <a:rPr lang="en-GB" sz="2000" dirty="0" smtClean="0">
                <a:cs typeface="Arial" pitchFamily="34" charset="0"/>
              </a:rPr>
              <a:t>Presumed to originate in </a:t>
            </a:r>
            <a:r>
              <a:rPr lang="en-GB" sz="2000" dirty="0" err="1" smtClean="0">
                <a:cs typeface="Arial" pitchFamily="34" charset="0"/>
              </a:rPr>
              <a:t>hydroperoxide</a:t>
            </a:r>
            <a:r>
              <a:rPr lang="en-GB" sz="2000" dirty="0" smtClean="0">
                <a:cs typeface="Arial" pitchFamily="34" charset="0"/>
              </a:rPr>
              <a:t> channel (for example: </a:t>
            </a:r>
            <a:r>
              <a:rPr lang="en-GB" sz="2000" dirty="0" err="1" smtClean="0">
                <a:cs typeface="Arial" pitchFamily="34" charset="0"/>
              </a:rPr>
              <a:t>Jenkin</a:t>
            </a:r>
            <a:r>
              <a:rPr lang="en-GB" sz="2000" dirty="0" smtClean="0">
                <a:cs typeface="Arial" pitchFamily="34" charset="0"/>
              </a:rPr>
              <a:t>, 2004)</a:t>
            </a:r>
          </a:p>
          <a:p>
            <a:pPr lvl="1" eaLnBrk="1" hangingPunct="1"/>
            <a:r>
              <a:rPr lang="en-GB" sz="2000" dirty="0" smtClean="0">
                <a:cs typeface="Arial" pitchFamily="34" charset="0"/>
              </a:rPr>
              <a:t>We include a yield fitted against the </a:t>
            </a:r>
            <a:r>
              <a:rPr lang="en-GB" sz="2000" dirty="0" err="1" smtClean="0">
                <a:cs typeface="Arial" pitchFamily="34" charset="0"/>
              </a:rPr>
              <a:t>pinic</a:t>
            </a:r>
            <a:r>
              <a:rPr lang="en-GB" sz="2000" dirty="0" smtClean="0">
                <a:cs typeface="Arial" pitchFamily="34" charset="0"/>
              </a:rPr>
              <a:t> acid yield of Yu et al. (1999), about 3.5% total yield </a:t>
            </a:r>
            <a:r>
              <a:rPr lang="en-GB" sz="2000" dirty="0">
                <a:cs typeface="Arial" pitchFamily="34" charset="0"/>
              </a:rPr>
              <a:t>from β-</a:t>
            </a:r>
            <a:r>
              <a:rPr lang="en-GB" sz="2000" dirty="0" err="1">
                <a:cs typeface="Arial" pitchFamily="34" charset="0"/>
              </a:rPr>
              <a:t>pinene</a:t>
            </a:r>
            <a:endParaRPr lang="en-GB" sz="2000" dirty="0" smtClean="0">
              <a:cs typeface="Arial" pitchFamily="34" charset="0"/>
            </a:endParaRPr>
          </a:p>
          <a:p>
            <a:pPr eaLnBrk="1" hangingPunct="1"/>
            <a:endParaRPr lang="fr-FR" sz="2400" dirty="0" smtClean="0"/>
          </a:p>
        </p:txBody>
      </p:sp>
      <p:pic>
        <p:nvPicPr>
          <p:cNvPr id="9218" name="Picture 2" descr="D:\Users\karlc\aeronomie\Presentations\Davis2012\NguyenPinic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61048"/>
            <a:ext cx="4499992" cy="240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41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362150" y="116632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GB" sz="3600" dirty="0" smtClean="0">
                <a:cs typeface="Arial" pitchFamily="34" charset="0"/>
              </a:rPr>
              <a:t>β-</a:t>
            </a:r>
            <a:r>
              <a:rPr lang="en-GB" sz="3600" dirty="0" err="1" smtClean="0">
                <a:cs typeface="Arial" pitchFamily="34" charset="0"/>
              </a:rPr>
              <a:t>pinene</a:t>
            </a:r>
            <a:r>
              <a:rPr lang="fr-F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OH </a:t>
            </a:r>
            <a:r>
              <a:rPr lang="fr-FR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oxidation</a:t>
            </a:r>
            <a:r>
              <a:rPr lang="fr-F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mechanism</a:t>
            </a:r>
            <a:endParaRPr lang="fr-FR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259632" y="2204864"/>
            <a:ext cx="4608512" cy="4581128"/>
          </a:xfrm>
        </p:spPr>
        <p:txBody>
          <a:bodyPr/>
          <a:lstStyle/>
          <a:p>
            <a:pPr eaLnBrk="1" hangingPunct="1"/>
            <a:r>
              <a:rPr lang="en-GB" sz="2000" dirty="0" smtClean="0">
                <a:cs typeface="Arial" pitchFamily="34" charset="0"/>
              </a:rPr>
              <a:t>Major pathways</a:t>
            </a:r>
          </a:p>
          <a:p>
            <a:pPr lvl="1" eaLnBrk="1" hangingPunct="1"/>
            <a:r>
              <a:rPr lang="en-GB" sz="1600" dirty="0" smtClean="0">
                <a:cs typeface="Arial" pitchFamily="34" charset="0"/>
              </a:rPr>
              <a:t>OH-addition on </a:t>
            </a:r>
            <a:r>
              <a:rPr lang="en-GB" sz="1600" dirty="0" err="1" smtClean="0">
                <a:cs typeface="Arial" pitchFamily="34" charset="0"/>
              </a:rPr>
              <a:t>C</a:t>
            </a:r>
            <a:r>
              <a:rPr lang="en-GB" sz="1600" baseline="-25000" dirty="0" err="1" smtClean="0">
                <a:cs typeface="Arial" pitchFamily="34" charset="0"/>
              </a:rPr>
              <a:t>a</a:t>
            </a:r>
            <a:r>
              <a:rPr lang="en-GB" sz="1600" dirty="0" smtClean="0">
                <a:cs typeface="Arial" pitchFamily="34" charset="0"/>
              </a:rPr>
              <a:t> and </a:t>
            </a:r>
            <a:r>
              <a:rPr lang="en-GB" sz="1600" dirty="0" err="1" smtClean="0">
                <a:cs typeface="Arial" pitchFamily="34" charset="0"/>
              </a:rPr>
              <a:t>C</a:t>
            </a:r>
            <a:r>
              <a:rPr lang="en-GB" sz="1600" baseline="-25000" dirty="0" err="1" smtClean="0">
                <a:cs typeface="Arial" pitchFamily="34" charset="0"/>
              </a:rPr>
              <a:t>b</a:t>
            </a:r>
            <a:r>
              <a:rPr lang="en-GB" sz="1600" dirty="0" smtClean="0">
                <a:cs typeface="Arial" pitchFamily="34" charset="0"/>
              </a:rPr>
              <a:t> (83.3% and 6.8%)</a:t>
            </a:r>
          </a:p>
          <a:p>
            <a:pPr lvl="1" eaLnBrk="1" hangingPunct="1"/>
            <a:r>
              <a:rPr lang="en-GB" sz="1600" dirty="0" smtClean="0">
                <a:cs typeface="Arial" pitchFamily="34" charset="0"/>
              </a:rPr>
              <a:t>H-abstraction from C</a:t>
            </a:r>
            <a:r>
              <a:rPr lang="en-GB" sz="1600" baseline="-25000" dirty="0" smtClean="0">
                <a:cs typeface="Arial" pitchFamily="34" charset="0"/>
              </a:rPr>
              <a:t>c</a:t>
            </a:r>
            <a:r>
              <a:rPr lang="en-GB" sz="1600" dirty="0" smtClean="0">
                <a:cs typeface="Arial" pitchFamily="34" charset="0"/>
              </a:rPr>
              <a:t> and C</a:t>
            </a:r>
            <a:r>
              <a:rPr lang="en-GB" sz="1600" baseline="-25000" dirty="0" smtClean="0">
                <a:cs typeface="Arial" pitchFamily="34" charset="0"/>
              </a:rPr>
              <a:t>d</a:t>
            </a:r>
            <a:r>
              <a:rPr lang="en-GB" sz="1600" dirty="0" smtClean="0">
                <a:cs typeface="Arial" pitchFamily="34" charset="0"/>
              </a:rPr>
              <a:t> (5.9% and 3.%) </a:t>
            </a:r>
          </a:p>
          <a:p>
            <a:pPr eaLnBrk="1" hangingPunct="1"/>
            <a:r>
              <a:rPr lang="en-GB" sz="2000" dirty="0" smtClean="0">
                <a:cs typeface="Arial" pitchFamily="34" charset="0"/>
              </a:rPr>
              <a:t>New chemistry for major OH-addition product</a:t>
            </a:r>
          </a:p>
          <a:p>
            <a:pPr lvl="1" eaLnBrk="1" hangingPunct="1"/>
            <a:r>
              <a:rPr lang="en-GB" sz="1800" dirty="0" smtClean="0">
                <a:cs typeface="Arial" pitchFamily="34" charset="0"/>
              </a:rPr>
              <a:t>A ring opening of alkyl radical BPINOH1*</a:t>
            </a:r>
          </a:p>
          <a:p>
            <a:pPr marL="403225" lvl="1" indent="0" eaLnBrk="1" hangingPunct="1">
              <a:buNone/>
            </a:pPr>
            <a:endParaRPr lang="en-GB" sz="1800" dirty="0">
              <a:cs typeface="Arial" pitchFamily="34" charset="0"/>
            </a:endParaRPr>
          </a:p>
          <a:p>
            <a:pPr lvl="1" eaLnBrk="1" hangingPunct="1"/>
            <a:r>
              <a:rPr lang="en-GB" sz="1800" dirty="0" err="1" smtClean="0">
                <a:cs typeface="Arial" pitchFamily="34" charset="0"/>
              </a:rPr>
              <a:t>Peroxy</a:t>
            </a:r>
            <a:r>
              <a:rPr lang="en-GB" sz="1800" dirty="0" smtClean="0">
                <a:cs typeface="Arial" pitchFamily="34" charset="0"/>
              </a:rPr>
              <a:t>-radical R1OO</a:t>
            </a:r>
          </a:p>
          <a:p>
            <a:pPr lvl="2" eaLnBrk="1" hangingPunct="1"/>
            <a:r>
              <a:rPr lang="en-GB" sz="1400" dirty="0" smtClean="0">
                <a:cs typeface="Arial" pitchFamily="34" charset="0"/>
              </a:rPr>
              <a:t>High-</a:t>
            </a:r>
            <a:r>
              <a:rPr lang="en-GB" sz="1400" dirty="0" err="1" smtClean="0">
                <a:cs typeface="Arial" pitchFamily="34" charset="0"/>
              </a:rPr>
              <a:t>NO</a:t>
            </a:r>
            <a:r>
              <a:rPr lang="en-GB" sz="1400" baseline="-25000" dirty="0" err="1" smtClean="0">
                <a:cs typeface="Arial" pitchFamily="34" charset="0"/>
              </a:rPr>
              <a:t>x</a:t>
            </a:r>
            <a:r>
              <a:rPr lang="en-GB" sz="1400" baseline="-25000" dirty="0">
                <a:cs typeface="Arial" pitchFamily="34" charset="0"/>
              </a:rPr>
              <a:t> </a:t>
            </a:r>
            <a:r>
              <a:rPr lang="en-GB" sz="1400" dirty="0">
                <a:cs typeface="Arial" pitchFamily="34" charset="0"/>
              </a:rPr>
              <a:t> </a:t>
            </a:r>
            <a:r>
              <a:rPr lang="en-GB" sz="1400" dirty="0" smtClean="0">
                <a:cs typeface="Arial" pitchFamily="34" charset="0"/>
              </a:rPr>
              <a:t>: reaction with NO followed by ring closure of </a:t>
            </a:r>
            <a:r>
              <a:rPr lang="en-GB" sz="1400" dirty="0" err="1" smtClean="0">
                <a:cs typeface="Arial" pitchFamily="34" charset="0"/>
              </a:rPr>
              <a:t>alkoxy</a:t>
            </a:r>
            <a:r>
              <a:rPr lang="en-GB" sz="1400" dirty="0" smtClean="0">
                <a:cs typeface="Arial" pitchFamily="34" charset="0"/>
              </a:rPr>
              <a:t> radical</a:t>
            </a:r>
          </a:p>
          <a:p>
            <a:pPr lvl="2" eaLnBrk="1" hangingPunct="1"/>
            <a:endParaRPr lang="en-GB" sz="1400" dirty="0" smtClean="0">
              <a:cs typeface="Arial" pitchFamily="34" charset="0"/>
            </a:endParaRPr>
          </a:p>
          <a:p>
            <a:pPr lvl="2" eaLnBrk="1" hangingPunct="1"/>
            <a:endParaRPr lang="en-GB" sz="1400" dirty="0" smtClean="0">
              <a:cs typeface="Arial" pitchFamily="34" charset="0"/>
            </a:endParaRPr>
          </a:p>
          <a:p>
            <a:pPr lvl="2" eaLnBrk="1" hangingPunct="1"/>
            <a:r>
              <a:rPr lang="en-GB" sz="1400" dirty="0" smtClean="0">
                <a:cs typeface="Arial" pitchFamily="34" charset="0"/>
              </a:rPr>
              <a:t>Low-</a:t>
            </a:r>
            <a:r>
              <a:rPr lang="en-GB" sz="1400" dirty="0" err="1" smtClean="0">
                <a:cs typeface="Arial" pitchFamily="34" charset="0"/>
              </a:rPr>
              <a:t>NO</a:t>
            </a:r>
            <a:r>
              <a:rPr lang="en-GB" sz="1400" baseline="-25000" dirty="0" err="1" smtClean="0">
                <a:cs typeface="Arial" pitchFamily="34" charset="0"/>
              </a:rPr>
              <a:t>x</a:t>
            </a:r>
            <a:r>
              <a:rPr lang="en-GB" sz="1400" dirty="0" smtClean="0">
                <a:cs typeface="Arial" pitchFamily="34" charset="0"/>
              </a:rPr>
              <a:t> : ring closure of </a:t>
            </a:r>
            <a:r>
              <a:rPr lang="en-GB" sz="1400" dirty="0" err="1" smtClean="0">
                <a:cs typeface="Arial" pitchFamily="34" charset="0"/>
              </a:rPr>
              <a:t>peroxy</a:t>
            </a:r>
            <a:r>
              <a:rPr lang="en-GB" sz="1400" dirty="0" smtClean="0">
                <a:cs typeface="Arial" pitchFamily="34" charset="0"/>
              </a:rPr>
              <a:t> radical</a:t>
            </a:r>
            <a:endParaRPr lang="en-GB" sz="1400" dirty="0">
              <a:cs typeface="Arial" pitchFamily="34" charset="0"/>
            </a:endParaRPr>
          </a:p>
          <a:p>
            <a:pPr lvl="1" eaLnBrk="1" hangingPunct="1"/>
            <a:endParaRPr lang="fr-FR" sz="1600" dirty="0" smtClean="0"/>
          </a:p>
          <a:p>
            <a:pPr lvl="1" eaLnBrk="1" hangingPunct="1"/>
            <a:endParaRPr lang="fr-FR" sz="2000" dirty="0"/>
          </a:p>
          <a:p>
            <a:pPr eaLnBrk="1" hangingPunct="1"/>
            <a:endParaRPr lang="fr-FR" sz="2400" dirty="0" smtClean="0"/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 bwMode="auto">
          <a:xfrm>
            <a:off x="4860032" y="1017548"/>
            <a:ext cx="417646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 eaLnBrk="1" hangingPunct="1">
              <a:buNone/>
            </a:pPr>
            <a:r>
              <a:rPr lang="nl-BE" sz="1600" dirty="0" smtClean="0">
                <a:cs typeface="Arial" pitchFamily="34" charset="0"/>
              </a:rPr>
              <a:t>A </a:t>
            </a:r>
            <a:r>
              <a:rPr lang="nl-BE" sz="1600" dirty="0" err="1">
                <a:cs typeface="Arial" pitchFamily="34" charset="0"/>
              </a:rPr>
              <a:t>t</a:t>
            </a:r>
            <a:r>
              <a:rPr lang="nl-BE" sz="1600" dirty="0" err="1" smtClean="0">
                <a:cs typeface="Arial" pitchFamily="34" charset="0"/>
              </a:rPr>
              <a:t>heoretical</a:t>
            </a:r>
            <a:r>
              <a:rPr lang="nl-BE" sz="1600" dirty="0" smtClean="0">
                <a:cs typeface="Arial" pitchFamily="34" charset="0"/>
              </a:rPr>
              <a:t> </a:t>
            </a:r>
            <a:r>
              <a:rPr lang="nl-BE" sz="1600" dirty="0" err="1" smtClean="0">
                <a:cs typeface="Arial" pitchFamily="34" charset="0"/>
              </a:rPr>
              <a:t>study</a:t>
            </a:r>
            <a:r>
              <a:rPr lang="nl-BE" sz="1600" dirty="0" smtClean="0">
                <a:cs typeface="Arial" pitchFamily="34" charset="0"/>
              </a:rPr>
              <a:t> of the OH-</a:t>
            </a:r>
            <a:r>
              <a:rPr lang="nl-BE" sz="1600" dirty="0" err="1" smtClean="0">
                <a:cs typeface="Arial" pitchFamily="34" charset="0"/>
              </a:rPr>
              <a:t>initiated</a:t>
            </a:r>
            <a:r>
              <a:rPr lang="nl-BE" sz="1600" dirty="0" smtClean="0">
                <a:cs typeface="Arial" pitchFamily="34" charset="0"/>
              </a:rPr>
              <a:t> gas-</a:t>
            </a:r>
            <a:r>
              <a:rPr lang="nl-BE" sz="1600" dirty="0" err="1" smtClean="0">
                <a:cs typeface="Arial" pitchFamily="34" charset="0"/>
              </a:rPr>
              <a:t>phase</a:t>
            </a:r>
            <a:r>
              <a:rPr lang="nl-BE" sz="1600" dirty="0" smtClean="0">
                <a:cs typeface="Arial" pitchFamily="34" charset="0"/>
              </a:rPr>
              <a:t> </a:t>
            </a:r>
            <a:r>
              <a:rPr lang="nl-BE" sz="1600" dirty="0" err="1" smtClean="0">
                <a:cs typeface="Arial" pitchFamily="34" charset="0"/>
              </a:rPr>
              <a:t>oxidation</a:t>
            </a:r>
            <a:r>
              <a:rPr lang="nl-BE" sz="1600" dirty="0" smtClean="0">
                <a:cs typeface="Arial" pitchFamily="34" charset="0"/>
              </a:rPr>
              <a:t> of </a:t>
            </a:r>
            <a:r>
              <a:rPr lang="el-GR" sz="1600" dirty="0" smtClean="0">
                <a:latin typeface="Times New Roman"/>
                <a:cs typeface="Times New Roman"/>
              </a:rPr>
              <a:t>β</a:t>
            </a:r>
            <a:r>
              <a:rPr lang="nl-BE" sz="1600" dirty="0" smtClean="0">
                <a:latin typeface="Times New Roman"/>
                <a:cs typeface="Times New Roman"/>
              </a:rPr>
              <a:t>-</a:t>
            </a:r>
            <a:r>
              <a:rPr lang="nl-BE" sz="1600" dirty="0" err="1" smtClean="0">
                <a:latin typeface="Times New Roman"/>
                <a:cs typeface="Times New Roman"/>
              </a:rPr>
              <a:t>pinene</a:t>
            </a:r>
            <a:r>
              <a:rPr lang="nl-BE" sz="1600" dirty="0" smtClean="0">
                <a:latin typeface="Times New Roman"/>
                <a:cs typeface="Times New Roman"/>
              </a:rPr>
              <a:t>: first </a:t>
            </a:r>
            <a:r>
              <a:rPr lang="nl-BE" sz="1600" dirty="0" err="1" smtClean="0">
                <a:latin typeface="Times New Roman"/>
                <a:cs typeface="Times New Roman"/>
              </a:rPr>
              <a:t>generation</a:t>
            </a:r>
            <a:r>
              <a:rPr lang="nl-BE" sz="1600" dirty="0" smtClean="0">
                <a:latin typeface="Times New Roman"/>
                <a:cs typeface="Times New Roman"/>
              </a:rPr>
              <a:t> </a:t>
            </a:r>
            <a:r>
              <a:rPr lang="nl-BE" sz="1600" dirty="0" err="1" smtClean="0">
                <a:latin typeface="Times New Roman"/>
                <a:cs typeface="Times New Roman"/>
              </a:rPr>
              <a:t>products</a:t>
            </a:r>
            <a:r>
              <a:rPr lang="nl-BE" sz="1600" dirty="0" smtClean="0">
                <a:latin typeface="Times New Roman"/>
                <a:cs typeface="Times New Roman"/>
              </a:rPr>
              <a:t>, L</a:t>
            </a:r>
            <a:r>
              <a:rPr lang="nl-BE" sz="1600" dirty="0">
                <a:latin typeface="Times New Roman"/>
                <a:cs typeface="Times New Roman"/>
              </a:rPr>
              <a:t>. </a:t>
            </a:r>
            <a:r>
              <a:rPr lang="nl-BE" sz="1600" dirty="0" err="1">
                <a:latin typeface="Times New Roman"/>
                <a:cs typeface="Times New Roman"/>
              </a:rPr>
              <a:t>Vereecken</a:t>
            </a:r>
            <a:r>
              <a:rPr lang="nl-BE" sz="1600" dirty="0">
                <a:latin typeface="Times New Roman"/>
                <a:cs typeface="Times New Roman"/>
              </a:rPr>
              <a:t> </a:t>
            </a:r>
            <a:r>
              <a:rPr lang="nl-BE" sz="1600" dirty="0" smtClean="0">
                <a:latin typeface="Times New Roman"/>
                <a:cs typeface="Times New Roman"/>
              </a:rPr>
              <a:t>&amp; J. Peeters, </a:t>
            </a:r>
          </a:p>
          <a:p>
            <a:pPr marL="82550" indent="0" eaLnBrk="1" hangingPunct="1">
              <a:buNone/>
            </a:pPr>
            <a:r>
              <a:rPr lang="nl-BE" sz="1600" i="1" dirty="0" err="1" smtClean="0">
                <a:latin typeface="Times New Roman"/>
                <a:cs typeface="Times New Roman"/>
              </a:rPr>
              <a:t>Phys</a:t>
            </a:r>
            <a:r>
              <a:rPr lang="nl-BE" sz="1600" i="1" dirty="0" smtClean="0">
                <a:latin typeface="Times New Roman"/>
                <a:cs typeface="Times New Roman"/>
              </a:rPr>
              <a:t>. </a:t>
            </a:r>
            <a:r>
              <a:rPr lang="nl-BE" sz="1600" i="1" dirty="0" err="1" smtClean="0">
                <a:latin typeface="Times New Roman"/>
                <a:cs typeface="Times New Roman"/>
              </a:rPr>
              <a:t>Chem</a:t>
            </a:r>
            <a:r>
              <a:rPr lang="nl-BE" sz="1600" i="1" dirty="0" smtClean="0">
                <a:latin typeface="Times New Roman"/>
                <a:cs typeface="Times New Roman"/>
              </a:rPr>
              <a:t>. </a:t>
            </a:r>
            <a:r>
              <a:rPr lang="nl-BE" sz="1600" i="1" dirty="0" err="1" smtClean="0">
                <a:latin typeface="Times New Roman"/>
                <a:cs typeface="Times New Roman"/>
              </a:rPr>
              <a:t>Chem</a:t>
            </a:r>
            <a:r>
              <a:rPr lang="nl-BE" sz="1600" i="1" dirty="0" smtClean="0">
                <a:latin typeface="Times New Roman"/>
                <a:cs typeface="Times New Roman"/>
              </a:rPr>
              <a:t>. </a:t>
            </a:r>
            <a:r>
              <a:rPr lang="nl-BE" sz="1600" i="1" dirty="0" err="1" smtClean="0">
                <a:latin typeface="Times New Roman"/>
                <a:cs typeface="Times New Roman"/>
              </a:rPr>
              <a:t>Phys</a:t>
            </a:r>
            <a:r>
              <a:rPr lang="nl-BE" sz="1600" i="1" dirty="0" smtClean="0">
                <a:latin typeface="Times New Roman"/>
                <a:cs typeface="Times New Roman"/>
              </a:rPr>
              <a:t>., 2012,14,3802-3815</a:t>
            </a:r>
            <a:endParaRPr lang="fr-FR" sz="1600" i="1" dirty="0" smtClean="0"/>
          </a:p>
          <a:p>
            <a:pPr marL="82550" indent="0" eaLnBrk="1" hangingPunct="1">
              <a:buNone/>
            </a:pPr>
            <a:endParaRPr lang="fr-FR" sz="2400" dirty="0" smtClean="0"/>
          </a:p>
        </p:txBody>
      </p:sp>
      <p:pic>
        <p:nvPicPr>
          <p:cNvPr id="5122" name="Picture 2" descr="D:\Users\karlc\aeronomie\Presentations\Davis2012\VereeckenPeetersBPINfig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236" y="2276872"/>
            <a:ext cx="958055" cy="110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Users\karlc\aeronomie\Presentations\Davis2012\VereeckenPeetersBPINOH1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10797"/>
            <a:ext cx="268266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Users\karlc\aeronomie\Presentations\Davis2012\VereeckenPeetersR1OO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69160"/>
            <a:ext cx="2777332" cy="94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:\Users\karlc\aeronomie\Presentations\Davis2012\VereeckenPeetersR1OOlowNOx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001230"/>
            <a:ext cx="2927011" cy="86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47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onnewende">
  <a:themeElements>
    <a:clrScheme name="Zonnewend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Zonnewend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Zonnewend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16516</TotalTime>
  <Words>1055</Words>
  <Application>Microsoft Office PowerPoint</Application>
  <PresentationFormat>On-screen Show (4:3)</PresentationFormat>
  <Paragraphs>207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Zonnewende</vt:lpstr>
      <vt:lpstr> Modeling Secondary Organic Aerosol Formation during β-pinene Photo-oxidation and Ozonolysis </vt:lpstr>
      <vt:lpstr>Outline</vt:lpstr>
      <vt:lpstr>β-pinene: atmospheric relevance </vt:lpstr>
      <vt:lpstr>BOREAM</vt:lpstr>
      <vt:lpstr>Parameterization for α-pinene SOA</vt:lpstr>
      <vt:lpstr>β-pinene: ozonolysis mechanism</vt:lpstr>
      <vt:lpstr>β-pinene ozonolysis mechanism: biradicals</vt:lpstr>
      <vt:lpstr>β-pinene ozonolysis mechanism: acid formation</vt:lpstr>
      <vt:lpstr>β-pinene: OH oxidation mechanism</vt:lpstr>
      <vt:lpstr>BOREAM: Generic chemistry</vt:lpstr>
      <vt:lpstr>β-pinene: some previous modelling results</vt:lpstr>
      <vt:lpstr>β-pinene gas phase chemistry: ozone</vt:lpstr>
      <vt:lpstr>β-pinene SOA: Photo-oxidation</vt:lpstr>
      <vt:lpstr>β-pinene photo-oxidation: SOA composition (high-NOx)</vt:lpstr>
      <vt:lpstr>β-pinene SOA: ozonolysis</vt:lpstr>
      <vt:lpstr>β-pinene ozonolysis: Sensitivity of SOA yield to chemistry</vt:lpstr>
      <vt:lpstr>Photo-oxidative aging: comparison β-pinene vs. α-pinene</vt:lpstr>
      <vt:lpstr>Conclusions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Aérosols atmosphériques et leur influence sur l’environnement</dc:title>
  <dc:creator>Gebruiker</dc:creator>
  <cp:lastModifiedBy>admin</cp:lastModifiedBy>
  <cp:revision>456</cp:revision>
  <dcterms:created xsi:type="dcterms:W3CDTF">2009-05-17T13:48:11Z</dcterms:created>
  <dcterms:modified xsi:type="dcterms:W3CDTF">2012-12-11T14:35:31Z</dcterms:modified>
</cp:coreProperties>
</file>