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3"/>
  </p:notesMasterIdLst>
  <p:handoutMasterIdLst>
    <p:handoutMasterId r:id="rId24"/>
  </p:handoutMasterIdLst>
  <p:sldIdLst>
    <p:sldId id="256" r:id="rId2"/>
    <p:sldId id="293" r:id="rId3"/>
    <p:sldId id="282" r:id="rId4"/>
    <p:sldId id="283" r:id="rId5"/>
    <p:sldId id="308" r:id="rId6"/>
    <p:sldId id="312" r:id="rId7"/>
    <p:sldId id="311" r:id="rId8"/>
    <p:sldId id="313" r:id="rId9"/>
    <p:sldId id="270" r:id="rId10"/>
    <p:sldId id="276" r:id="rId11"/>
    <p:sldId id="275" r:id="rId12"/>
    <p:sldId id="277" r:id="rId13"/>
    <p:sldId id="278" r:id="rId14"/>
    <p:sldId id="279" r:id="rId15"/>
    <p:sldId id="302" r:id="rId16"/>
    <p:sldId id="295" r:id="rId17"/>
    <p:sldId id="296" r:id="rId18"/>
    <p:sldId id="297" r:id="rId19"/>
    <p:sldId id="290" r:id="rId20"/>
    <p:sldId id="291" r:id="rId21"/>
    <p:sldId id="292" r:id="rId22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F07C"/>
    <a:srgbClr val="63F980"/>
    <a:srgbClr val="65F788"/>
    <a:srgbClr val="2BF543"/>
    <a:srgbClr val="0000FF"/>
    <a:srgbClr val="FD35E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2" autoAdjust="0"/>
    <p:restoredTop sz="94241" autoAdjust="0"/>
  </p:normalViewPr>
  <p:slideViewPr>
    <p:cSldViewPr>
      <p:cViewPr varScale="1">
        <p:scale>
          <a:sx n="71" d="100"/>
          <a:sy n="71" d="100"/>
        </p:scale>
        <p:origin x="-5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3.wmf"/><Relationship Id="rId11" Type="http://schemas.openxmlformats.org/officeDocument/2006/relationships/image" Target="../media/image28.wmf"/><Relationship Id="rId5" Type="http://schemas.openxmlformats.org/officeDocument/2006/relationships/image" Target="../media/image22.wmf"/><Relationship Id="rId10" Type="http://schemas.openxmlformats.org/officeDocument/2006/relationships/image" Target="../media/image27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Gill Sans MT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ill Sans MT" pitchFamily="34" charset="0"/>
              </a:defRPr>
            </a:lvl1pPr>
          </a:lstStyle>
          <a:p>
            <a:pPr>
              <a:defRPr/>
            </a:pPr>
            <a:fld id="{0A646938-54A3-4E76-B74B-02CCE0CB603C}" type="datetimeFigureOut">
              <a:rPr lang="en-GB"/>
              <a:pPr>
                <a:defRPr/>
              </a:pPr>
              <a:t>12/04/2011</a:t>
            </a:fld>
            <a:endParaRPr lang="en-GB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ill Sans MT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ill Sans MT" pitchFamily="34" charset="0"/>
              </a:defRPr>
            </a:lvl1pPr>
          </a:lstStyle>
          <a:p>
            <a:pPr>
              <a:defRPr/>
            </a:pPr>
            <a:fld id="{22205277-AB80-476F-A985-44EC34E0B68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Gill Sans MT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ill Sans MT" pitchFamily="34" charset="0"/>
              </a:defRPr>
            </a:lvl1pPr>
          </a:lstStyle>
          <a:p>
            <a:pPr>
              <a:defRPr/>
            </a:pPr>
            <a:fld id="{273C97B4-25CD-4BB0-B2B5-F032A9540509}" type="datetimeFigureOut">
              <a:rPr lang="en-GB"/>
              <a:pPr>
                <a:defRPr/>
              </a:pPr>
              <a:t>12/04/2011</a:t>
            </a:fld>
            <a:endParaRPr lang="en-GB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ill Sans MT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ill Sans MT" pitchFamily="34" charset="0"/>
              </a:defRPr>
            </a:lvl1pPr>
          </a:lstStyle>
          <a:p>
            <a:pPr>
              <a:defRPr/>
            </a:pPr>
            <a:fld id="{FF340B71-AB66-4B96-A5EA-105666B5CEFD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al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22" name="Ondertitel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6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3C551A-7958-4F4B-8DF7-190050BB0CDA}" type="datetimeFigureOut">
              <a:rPr lang="nl-NL"/>
              <a:pPr>
                <a:defRPr/>
              </a:pPr>
              <a:t>12-4-2011</a:t>
            </a:fld>
            <a:endParaRPr lang="nl-NL"/>
          </a:p>
        </p:txBody>
      </p:sp>
      <p:sp>
        <p:nvSpPr>
          <p:cNvPr id="7" name="Tijdelijke aanduiding voor voettekst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24410A6-763E-4D40-8C68-E1CC4908701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6B21C-0475-48E8-B659-B31A4E140FE4}" type="datetimeFigureOut">
              <a:rPr lang="nl-NL"/>
              <a:pPr>
                <a:defRPr/>
              </a:pPr>
              <a:t>12-4-2011</a:t>
            </a:fld>
            <a:endParaRPr lang="nl-NL"/>
          </a:p>
        </p:txBody>
      </p:sp>
      <p:sp>
        <p:nvSpPr>
          <p:cNvPr id="5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4D9BC-3A4A-4D81-A0BA-568E8D6DBCF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DA2B0-4C4B-4244-AA00-644E9C4679BF}" type="datetimeFigureOut">
              <a:rPr lang="nl-NL"/>
              <a:pPr>
                <a:defRPr/>
              </a:pPr>
              <a:t>12-4-2011</a:t>
            </a:fld>
            <a:endParaRPr lang="nl-NL"/>
          </a:p>
        </p:txBody>
      </p:sp>
      <p:sp>
        <p:nvSpPr>
          <p:cNvPr id="5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418BF-5E3F-4D03-8935-079624218C6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6B432-57A0-4BB2-8696-B2F9D2985ED4}" type="datetimeFigureOut">
              <a:rPr lang="nl-NL"/>
              <a:pPr>
                <a:defRPr/>
              </a:pPr>
              <a:t>12-4-2011</a:t>
            </a:fld>
            <a:endParaRPr lang="nl-NL"/>
          </a:p>
        </p:txBody>
      </p:sp>
      <p:sp>
        <p:nvSpPr>
          <p:cNvPr id="3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650B1-20B1-4F88-B39B-F315BEB8F5B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4FE60-9794-413F-AA32-063A8976BE3D}" type="datetimeFigureOut">
              <a:rPr lang="nl-NL"/>
              <a:pPr>
                <a:defRPr/>
              </a:pPr>
              <a:t>12-4-2011</a:t>
            </a:fld>
            <a:endParaRPr lang="nl-NL"/>
          </a:p>
        </p:txBody>
      </p:sp>
      <p:sp>
        <p:nvSpPr>
          <p:cNvPr id="5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59DBF-108D-4186-8D52-A2BE56EF44E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hthoek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al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DDB22E-0578-45C6-B448-45F982D23441}" type="datetimeFigureOut">
              <a:rPr lang="nl-NL"/>
              <a:pPr>
                <a:defRPr/>
              </a:pPr>
              <a:t>12-4-2011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nl-NL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733A6DF-FA4B-4D5B-97B4-2B5268DF320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112FB-1543-45D6-A232-96C6FBEF5744}" type="datetimeFigureOut">
              <a:rPr lang="nl-NL"/>
              <a:pPr>
                <a:defRPr/>
              </a:pPr>
              <a:t>12-4-2011</a:t>
            </a:fld>
            <a:endParaRPr lang="nl-NL"/>
          </a:p>
        </p:txBody>
      </p:sp>
      <p:sp>
        <p:nvSpPr>
          <p:cNvPr id="6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BC49F-5D88-4705-BCEF-82948FBEC09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CE0E1E-ACEA-479D-9D97-133AF11E664A}" type="datetimeFigureOut">
              <a:rPr lang="nl-NL"/>
              <a:pPr>
                <a:defRPr/>
              </a:pPr>
              <a:t>12-4-2011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7E80D13-AE18-4C4E-B2B7-E8417D4D487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E1512-5C8F-44F1-AFBE-3D38361486E4}" type="datetimeFigureOut">
              <a:rPr lang="nl-NL"/>
              <a:pPr>
                <a:defRPr/>
              </a:pPr>
              <a:t>12-4-2011</a:t>
            </a:fld>
            <a:endParaRPr lang="nl-NL"/>
          </a:p>
        </p:txBody>
      </p:sp>
      <p:sp>
        <p:nvSpPr>
          <p:cNvPr id="4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01B10-A04E-47E8-9BEE-6000AFF0BED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hthoek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CDB32E-A1EC-4EBF-A771-C64308C78082}" type="datetimeFigureOut">
              <a:rPr lang="nl-NL"/>
              <a:pPr>
                <a:defRPr/>
              </a:pPr>
              <a:t>12-4-2011</a:t>
            </a:fld>
            <a:endParaRPr lang="nl-NL"/>
          </a:p>
        </p:txBody>
      </p:sp>
      <p:sp>
        <p:nvSpPr>
          <p:cNvPr id="5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6D643F0-149E-483D-87EE-7124E61947D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5520B3-EF8F-4AC7-96CF-1E2AB6699150}" type="datetimeFigureOut">
              <a:rPr lang="nl-NL"/>
              <a:pPr>
                <a:defRPr/>
              </a:pPr>
              <a:t>12-4-2011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E3C3C85-10F5-4688-80FD-B9FA9B0089A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Stroomdiagram: Proces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Stroomdiagram: Proces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en-US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8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16A6EC-C022-455D-894F-2D8BBB130290}" type="datetimeFigureOut">
              <a:rPr lang="nl-NL"/>
              <a:pPr>
                <a:defRPr/>
              </a:pPr>
              <a:t>12-4-2011</a:t>
            </a:fld>
            <a:endParaRPr lang="nl-NL"/>
          </a:p>
        </p:txBody>
      </p:sp>
      <p:sp>
        <p:nvSpPr>
          <p:cNvPr id="9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nl-NL"/>
          </a:p>
        </p:txBody>
      </p:sp>
      <p:sp>
        <p:nvSpPr>
          <p:cNvPr id="10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3587DA-EE14-412A-977A-4D8E16158A2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kel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ing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hthoek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jdelijke aanduiding voor titel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8201" name="Tijdelijke aanduiding voor tekst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24" name="Tijdelijke aanduiding voor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646ED94-B508-44DA-B398-2C17AF9C30B4}" type="datetimeFigureOut">
              <a:rPr lang="nl-NL"/>
              <a:pPr>
                <a:defRPr/>
              </a:pPr>
              <a:t>12-4-2011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nl-NL"/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7ED3F0DB-81F7-4EE0-8ADE-7718472D5D1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15" name="Rechthoek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05" r:id="rId2"/>
    <p:sldLayoutId id="2147483812" r:id="rId3"/>
    <p:sldLayoutId id="2147483806" r:id="rId4"/>
    <p:sldLayoutId id="2147483813" r:id="rId5"/>
    <p:sldLayoutId id="2147483807" r:id="rId6"/>
    <p:sldLayoutId id="2147483814" r:id="rId7"/>
    <p:sldLayoutId id="2147483815" r:id="rId8"/>
    <p:sldLayoutId id="2147483816" r:id="rId9"/>
    <p:sldLayoutId id="2147483808" r:id="rId10"/>
    <p:sldLayoutId id="2147483809" r:id="rId11"/>
    <p:sldLayoutId id="214748381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://www.oma.be/TROPO/boream/boreammode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jpeg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oleObject" Target="../embeddings/oleObject15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9.bin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7.bin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Relationship Id="rId14" Type="http://schemas.openxmlformats.org/officeDocument/2006/relationships/oleObject" Target="../embeddings/oleObject1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87450" y="476250"/>
            <a:ext cx="7956550" cy="149225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GB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Parameterization of SOA formation </a:t>
            </a:r>
            <a:r>
              <a:rPr lang="en-GB" sz="3600" dirty="0" smtClean="0"/>
              <a:t>for </a:t>
            </a:r>
            <a:br>
              <a:rPr lang="en-GB" sz="3600" dirty="0" smtClean="0"/>
            </a:br>
            <a:r>
              <a:rPr lang="en-GB" sz="3600" dirty="0" smtClean="0">
                <a:latin typeface="Arial" pitchFamily="34" charset="0"/>
                <a:cs typeface="Arial" pitchFamily="34" charset="0"/>
              </a:rPr>
              <a:t>α-</a:t>
            </a:r>
            <a:r>
              <a:rPr lang="en-GB" sz="3600" dirty="0" err="1" smtClean="0">
                <a:latin typeface="Arial" pitchFamily="34" charset="0"/>
                <a:cs typeface="Arial" pitchFamily="34" charset="0"/>
              </a:rPr>
              <a:t>pinene</a:t>
            </a:r>
            <a:r>
              <a:rPr lang="en-GB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 based on a detailed mechanism</a:t>
            </a:r>
            <a:br>
              <a:rPr lang="en-GB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6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63" name="Ondertitel 2"/>
          <p:cNvSpPr>
            <a:spLocks noGrp="1"/>
          </p:cNvSpPr>
          <p:nvPr>
            <p:ph type="subTitle" idx="1"/>
          </p:nvPr>
        </p:nvSpPr>
        <p:spPr>
          <a:xfrm>
            <a:off x="1116013" y="2060575"/>
            <a:ext cx="7848600" cy="1752600"/>
          </a:xfrm>
        </p:spPr>
        <p:txBody>
          <a:bodyPr/>
          <a:lstStyle/>
          <a:p>
            <a:pPr marL="26988" eaLnBrk="1" hangingPunct="1"/>
            <a:r>
              <a:rPr lang="en-GB" sz="1800" dirty="0" smtClean="0">
                <a:solidFill>
                  <a:srgbClr val="320E04"/>
                </a:solidFill>
              </a:rPr>
              <a:t>Karl </a:t>
            </a:r>
            <a:r>
              <a:rPr lang="en-GB" sz="1800" dirty="0" err="1" smtClean="0">
                <a:solidFill>
                  <a:srgbClr val="320E04"/>
                </a:solidFill>
              </a:rPr>
              <a:t>Ceulemans</a:t>
            </a:r>
            <a:r>
              <a:rPr lang="en-GB" sz="1800" dirty="0" smtClean="0">
                <a:solidFill>
                  <a:srgbClr val="320E04"/>
                </a:solidFill>
              </a:rPr>
              <a:t>– </a:t>
            </a:r>
            <a:r>
              <a:rPr lang="en-GB" sz="1800" dirty="0" smtClean="0">
                <a:solidFill>
                  <a:srgbClr val="320E04"/>
                </a:solidFill>
              </a:rPr>
              <a:t>Steven </a:t>
            </a:r>
            <a:r>
              <a:rPr lang="en-GB" sz="1800" dirty="0" err="1" smtClean="0">
                <a:solidFill>
                  <a:srgbClr val="320E04"/>
                </a:solidFill>
              </a:rPr>
              <a:t>Compernolle</a:t>
            </a:r>
            <a:r>
              <a:rPr lang="en-GB" sz="1800" dirty="0" smtClean="0">
                <a:solidFill>
                  <a:srgbClr val="320E04"/>
                </a:solidFill>
              </a:rPr>
              <a:t> – Jean-François </a:t>
            </a:r>
            <a:r>
              <a:rPr lang="en-GB" sz="1800" dirty="0" err="1" smtClean="0">
                <a:solidFill>
                  <a:srgbClr val="320E04"/>
                </a:solidFill>
              </a:rPr>
              <a:t>Müller</a:t>
            </a:r>
            <a:r>
              <a:rPr lang="en-GB" sz="1800" dirty="0" smtClean="0">
                <a:solidFill>
                  <a:srgbClr val="320E04"/>
                </a:solidFill>
              </a:rPr>
              <a:t> </a:t>
            </a:r>
            <a:endParaRPr lang="en-GB" sz="1800" dirty="0" smtClean="0">
              <a:solidFill>
                <a:srgbClr val="320E04"/>
              </a:solidFill>
            </a:endParaRPr>
          </a:p>
          <a:p>
            <a:pPr marL="26988" eaLnBrk="1" hangingPunct="1"/>
            <a:r>
              <a:rPr lang="en-GB" sz="1800" i="1" dirty="0" smtClean="0">
                <a:solidFill>
                  <a:srgbClr val="320E04"/>
                </a:solidFill>
              </a:rPr>
              <a:t>Belgian Institute for Space </a:t>
            </a:r>
            <a:r>
              <a:rPr lang="en-GB" sz="1800" i="1" dirty="0" err="1" smtClean="0">
                <a:solidFill>
                  <a:srgbClr val="320E04"/>
                </a:solidFill>
              </a:rPr>
              <a:t>Aeronomy</a:t>
            </a:r>
            <a:r>
              <a:rPr lang="en-GB" sz="1800" i="1" dirty="0" smtClean="0">
                <a:solidFill>
                  <a:srgbClr val="320E04"/>
                </a:solidFill>
              </a:rPr>
              <a:t>, Brussels, Belgium</a:t>
            </a:r>
          </a:p>
        </p:txBody>
      </p:sp>
      <p:sp>
        <p:nvSpPr>
          <p:cNvPr id="15364" name="Ondertitel 2"/>
          <p:cNvSpPr>
            <a:spLocks/>
          </p:cNvSpPr>
          <p:nvPr/>
        </p:nvSpPr>
        <p:spPr bwMode="auto">
          <a:xfrm>
            <a:off x="2699792" y="6309320"/>
            <a:ext cx="432048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/>
          <a:lstStyle/>
          <a:p>
            <a:pPr marL="26988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en-GB" i="1" dirty="0" err="1" smtClean="0">
                <a:solidFill>
                  <a:srgbClr val="320E04"/>
                </a:solidFill>
                <a:latin typeface="Gill Sans MT" pitchFamily="34" charset="0"/>
              </a:rPr>
              <a:t>Eurochamp</a:t>
            </a:r>
            <a:r>
              <a:rPr lang="en-GB" i="1" dirty="0" smtClean="0">
                <a:solidFill>
                  <a:srgbClr val="320E04"/>
                </a:solidFill>
                <a:latin typeface="Gill Sans MT" pitchFamily="34" charset="0"/>
              </a:rPr>
              <a:t> 2 Workshop, Manchester, 2011</a:t>
            </a:r>
            <a:endParaRPr lang="en-GB" i="1" dirty="0">
              <a:solidFill>
                <a:srgbClr val="320E04"/>
              </a:solidFill>
              <a:latin typeface="Gill Sans MT" pitchFamily="34" charset="0"/>
            </a:endParaRPr>
          </a:p>
        </p:txBody>
      </p:sp>
      <p:pic>
        <p:nvPicPr>
          <p:cNvPr id="15365" name="Picture 7" descr="aero-be-sm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188" y="4619625"/>
            <a:ext cx="1428750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27" descr="Picture of Alpha-Pinene 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71800" y="2852936"/>
            <a:ext cx="3240087" cy="310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fr-FR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10-</a:t>
            </a:r>
            <a:r>
              <a:rPr lang="fr-FR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product</a:t>
            </a:r>
            <a:r>
              <a:rPr lang="fr-FR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parameter</a:t>
            </a:r>
            <a:r>
              <a:rPr lang="fr-FR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model</a:t>
            </a:r>
          </a:p>
        </p:txBody>
      </p:sp>
      <p:sp>
        <p:nvSpPr>
          <p:cNvPr id="1028" name="Tijdelijke aanduiding voor inhoud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GB" sz="2400" dirty="0" smtClean="0"/>
              <a:t>5 scenarios:  </a:t>
            </a:r>
          </a:p>
          <a:p>
            <a:pPr lvl="1" eaLnBrk="1" hangingPunct="1"/>
            <a:r>
              <a:rPr lang="en-GB" sz="2000" dirty="0" smtClean="0"/>
              <a:t>OH (low and high-</a:t>
            </a:r>
            <a:r>
              <a:rPr lang="en-GB" sz="2000" dirty="0" err="1" smtClean="0"/>
              <a:t>NO</a:t>
            </a:r>
            <a:r>
              <a:rPr lang="en-GB" sz="2000" baseline="-25000" dirty="0" err="1" smtClean="0"/>
              <a:t>x</a:t>
            </a:r>
            <a:r>
              <a:rPr lang="en-GB" sz="2000" dirty="0" smtClean="0"/>
              <a:t> )</a:t>
            </a:r>
          </a:p>
          <a:p>
            <a:pPr lvl="1" eaLnBrk="1" hangingPunct="1"/>
            <a:r>
              <a:rPr lang="en-GB" sz="2000" dirty="0" smtClean="0"/>
              <a:t>O</a:t>
            </a:r>
            <a:r>
              <a:rPr lang="en-GB" sz="2000" baseline="-25000" dirty="0" smtClean="0"/>
              <a:t>3</a:t>
            </a:r>
            <a:r>
              <a:rPr lang="en-GB" sz="2000" dirty="0" smtClean="0"/>
              <a:t> (low and high-</a:t>
            </a:r>
            <a:r>
              <a:rPr lang="en-GB" sz="2000" dirty="0" err="1" smtClean="0"/>
              <a:t>NO</a:t>
            </a:r>
            <a:r>
              <a:rPr lang="en-GB" sz="2000" baseline="-25000" dirty="0" err="1" smtClean="0"/>
              <a:t>x</a:t>
            </a:r>
            <a:r>
              <a:rPr lang="en-GB" sz="2000" dirty="0" smtClean="0"/>
              <a:t> ) </a:t>
            </a:r>
          </a:p>
          <a:p>
            <a:pPr lvl="1" eaLnBrk="1" hangingPunct="1"/>
            <a:r>
              <a:rPr lang="en-GB" sz="2000" dirty="0" smtClean="0"/>
              <a:t>NO</a:t>
            </a:r>
            <a:r>
              <a:rPr lang="en-GB" sz="2000" baseline="-25000" dirty="0" smtClean="0"/>
              <a:t>3 </a:t>
            </a:r>
            <a:r>
              <a:rPr lang="en-GB" sz="2000" dirty="0" smtClean="0"/>
              <a:t> (high-</a:t>
            </a:r>
            <a:r>
              <a:rPr lang="en-GB" sz="2000" dirty="0" err="1" smtClean="0"/>
              <a:t>NO</a:t>
            </a:r>
            <a:r>
              <a:rPr lang="en-GB" sz="2000" baseline="-25000" dirty="0" err="1" smtClean="0"/>
              <a:t>x</a:t>
            </a:r>
            <a:r>
              <a:rPr lang="en-GB" sz="2000" dirty="0" smtClean="0"/>
              <a:t>) </a:t>
            </a:r>
          </a:p>
          <a:p>
            <a:pPr eaLnBrk="1" hangingPunct="1"/>
            <a:endParaRPr lang="en-GB" sz="2400" dirty="0" smtClean="0"/>
          </a:p>
          <a:p>
            <a:pPr eaLnBrk="1" hangingPunct="1"/>
            <a:endParaRPr lang="en-GB" sz="2400" dirty="0" smtClean="0"/>
          </a:p>
          <a:p>
            <a:pPr eaLnBrk="1" hangingPunct="1">
              <a:buFont typeface="Wingdings 2" pitchFamily="18" charset="2"/>
              <a:buNone/>
            </a:pPr>
            <a:endParaRPr lang="en-GB" sz="2400" dirty="0" smtClean="0">
              <a:cs typeface="Arial" pitchFamily="34" charset="0"/>
            </a:endParaRPr>
          </a:p>
          <a:p>
            <a:pPr eaLnBrk="1" hangingPunct="1"/>
            <a:endParaRPr lang="en-GB" sz="2400" dirty="0" smtClean="0">
              <a:cs typeface="Arial" pitchFamily="34" charset="0"/>
            </a:endParaRPr>
          </a:p>
          <a:p>
            <a:pPr eaLnBrk="1" hangingPunct="1"/>
            <a:r>
              <a:rPr lang="en-GB" sz="2400" dirty="0" smtClean="0">
                <a:cs typeface="Arial" pitchFamily="34" charset="0"/>
              </a:rPr>
              <a:t>Products fit to full model simulations with </a:t>
            </a:r>
            <a:r>
              <a:rPr lang="en-GB" sz="2400" dirty="0" smtClean="0">
                <a:cs typeface="Arial" pitchFamily="34" charset="0"/>
              </a:rPr>
              <a:t>ageing</a:t>
            </a:r>
            <a:endParaRPr lang="en-GB" sz="2400" dirty="0" smtClean="0">
              <a:cs typeface="Arial" pitchFamily="34" charset="0"/>
            </a:endParaRPr>
          </a:p>
          <a:p>
            <a:pPr eaLnBrk="1" hangingPunct="1"/>
            <a:r>
              <a:rPr lang="en-GB" sz="2400" dirty="0" smtClean="0">
                <a:cs typeface="Arial" pitchFamily="34" charset="0"/>
              </a:rPr>
              <a:t>Diurnal cycle for  VOC, OH, HO</a:t>
            </a:r>
            <a:r>
              <a:rPr lang="en-GB" sz="2400" baseline="-25000" dirty="0" smtClean="0">
                <a:cs typeface="Arial" pitchFamily="34" charset="0"/>
              </a:rPr>
              <a:t>2</a:t>
            </a:r>
            <a:r>
              <a:rPr lang="en-GB" sz="2400" dirty="0" smtClean="0">
                <a:cs typeface="Arial" pitchFamily="34" charset="0"/>
              </a:rPr>
              <a:t> and O</a:t>
            </a:r>
            <a:r>
              <a:rPr lang="en-GB" sz="2400" baseline="-25000" dirty="0" smtClean="0">
                <a:cs typeface="Arial" pitchFamily="34" charset="0"/>
              </a:rPr>
              <a:t>3</a:t>
            </a:r>
            <a:r>
              <a:rPr lang="en-GB" sz="2400" dirty="0" smtClean="0">
                <a:cs typeface="Arial" pitchFamily="34" charset="0"/>
              </a:rPr>
              <a:t> ; deposition</a:t>
            </a:r>
          </a:p>
          <a:p>
            <a:pPr eaLnBrk="1" hangingPunct="1"/>
            <a:r>
              <a:rPr lang="en-GB" sz="2400" dirty="0" smtClean="0">
                <a:cs typeface="Arial" pitchFamily="34" charset="0"/>
              </a:rPr>
              <a:t>SOA equilibrium after 12 days </a:t>
            </a:r>
          </a:p>
          <a:p>
            <a:pPr eaLnBrk="1" hangingPunct="1"/>
            <a:endParaRPr lang="en-GB" sz="2400" dirty="0" smtClean="0">
              <a:cs typeface="Arial" pitchFamily="34" charset="0"/>
            </a:endParaRPr>
          </a:p>
          <a:p>
            <a:pPr eaLnBrk="1" hangingPunct="1"/>
            <a:endParaRPr lang="en-GB" sz="2400" dirty="0" smtClean="0"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GB" sz="2400" dirty="0" smtClean="0"/>
          </a:p>
          <a:p>
            <a:pPr eaLnBrk="1" hangingPunct="1"/>
            <a:endParaRPr lang="fr-FR" sz="2400" dirty="0" smtClean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331640" y="3284984"/>
          <a:ext cx="7467600" cy="1392237"/>
        </p:xfrm>
        <a:graphic>
          <a:graphicData uri="http://schemas.openxmlformats.org/presentationml/2006/ole">
            <p:oleObj spid="_x0000_s1026" name="Vergelijking" r:id="rId4" imgW="3873240" imgH="723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fr-FR" sz="3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Two-product model parameterizations</a:t>
            </a:r>
          </a:p>
        </p:txBody>
      </p:sp>
      <p:sp>
        <p:nvSpPr>
          <p:cNvPr id="2053" name="Tijdelijke aanduiding voor inhoud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GB" sz="2000" dirty="0" err="1" smtClean="0"/>
              <a:t>Odum</a:t>
            </a:r>
            <a:r>
              <a:rPr lang="en-GB" sz="2000" dirty="0" smtClean="0"/>
              <a:t> (1996)</a:t>
            </a:r>
          </a:p>
          <a:p>
            <a:pPr eaLnBrk="1" hangingPunct="1"/>
            <a:endParaRPr lang="en-GB" sz="2000" dirty="0" smtClean="0"/>
          </a:p>
          <a:p>
            <a:pPr eaLnBrk="1" hangingPunct="1"/>
            <a:endParaRPr lang="en-GB" sz="20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n-GB" sz="2000" dirty="0" smtClean="0"/>
              <a:t>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GB" sz="2000" i="1" dirty="0" smtClean="0"/>
              <a:t>    Y : </a:t>
            </a:r>
            <a:r>
              <a:rPr lang="en-GB" sz="2000" dirty="0" smtClean="0"/>
              <a:t>SOA mass yield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GB" sz="2000" i="1" dirty="0" smtClean="0"/>
              <a:t> M</a:t>
            </a:r>
            <a:r>
              <a:rPr lang="en-GB" sz="2000" i="1" baseline="-25000" dirty="0" smtClean="0"/>
              <a:t>0 </a:t>
            </a:r>
            <a:r>
              <a:rPr lang="en-GB" sz="2000" dirty="0" smtClean="0"/>
              <a:t>: absorbing organic mass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GB" sz="2000" i="1" dirty="0" smtClean="0">
                <a:cs typeface="Arial" pitchFamily="34" charset="0"/>
              </a:rPr>
              <a:t>   </a:t>
            </a:r>
            <a:r>
              <a:rPr lang="en-GB" sz="2000" i="1" dirty="0" err="1" smtClean="0">
                <a:cs typeface="Arial" pitchFamily="34" charset="0"/>
              </a:rPr>
              <a:t>α</a:t>
            </a:r>
            <a:r>
              <a:rPr lang="en-GB" sz="2000" i="1" baseline="-25000" dirty="0" err="1" smtClean="0">
                <a:cs typeface="Arial" pitchFamily="34" charset="0"/>
              </a:rPr>
              <a:t>i</a:t>
            </a:r>
            <a:r>
              <a:rPr lang="en-GB" sz="2000" dirty="0" smtClean="0">
                <a:cs typeface="Arial" pitchFamily="34" charset="0"/>
              </a:rPr>
              <a:t> : mass </a:t>
            </a:r>
            <a:r>
              <a:rPr lang="en-GB" sz="2000" dirty="0" err="1" smtClean="0">
                <a:cs typeface="Arial" pitchFamily="34" charset="0"/>
              </a:rPr>
              <a:t>stoichiometric</a:t>
            </a:r>
            <a:r>
              <a:rPr lang="en-GB" sz="2000" dirty="0" smtClean="0">
                <a:cs typeface="Arial" pitchFamily="34" charset="0"/>
              </a:rPr>
              <a:t> coefficient of product </a:t>
            </a:r>
            <a:r>
              <a:rPr lang="en-GB" sz="2000" i="1" dirty="0" err="1" smtClean="0">
                <a:cs typeface="Arial" pitchFamily="34" charset="0"/>
              </a:rPr>
              <a:t>i</a:t>
            </a:r>
            <a:endParaRPr lang="en-GB" sz="2000" dirty="0" smtClean="0"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GB" sz="2000" i="1" dirty="0" smtClean="0">
                <a:cs typeface="Arial" pitchFamily="34" charset="0"/>
              </a:rPr>
              <a:t>   </a:t>
            </a:r>
            <a:r>
              <a:rPr lang="en-GB" sz="2000" i="1" dirty="0" err="1" smtClean="0">
                <a:cs typeface="Arial" pitchFamily="34" charset="0"/>
              </a:rPr>
              <a:t>K</a:t>
            </a:r>
            <a:r>
              <a:rPr lang="en-GB" sz="2000" i="1" baseline="-25000" dirty="0" err="1" smtClean="0">
                <a:cs typeface="Arial" pitchFamily="34" charset="0"/>
              </a:rPr>
              <a:t>i</a:t>
            </a:r>
            <a:r>
              <a:rPr lang="en-GB" sz="2000" dirty="0" smtClean="0">
                <a:cs typeface="Arial" pitchFamily="34" charset="0"/>
              </a:rPr>
              <a:t> : </a:t>
            </a:r>
            <a:r>
              <a:rPr lang="en-GB" sz="2000" dirty="0" err="1" smtClean="0">
                <a:cs typeface="Arial" pitchFamily="34" charset="0"/>
              </a:rPr>
              <a:t>Pankow</a:t>
            </a:r>
            <a:r>
              <a:rPr lang="en-GB" sz="2000" dirty="0" smtClean="0">
                <a:cs typeface="Arial" pitchFamily="34" charset="0"/>
              </a:rPr>
              <a:t> (1994) absorption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GB" sz="2000" dirty="0" smtClean="0">
                <a:cs typeface="Arial" pitchFamily="34" charset="0"/>
              </a:rPr>
              <a:t>        equilibrium constant</a:t>
            </a:r>
            <a:endParaRPr lang="en-GB" sz="2000" i="1" dirty="0" smtClean="0">
              <a:cs typeface="Arial" pitchFamily="34" charset="0"/>
            </a:endParaRPr>
          </a:p>
          <a:p>
            <a:pPr eaLnBrk="1" hangingPunct="1"/>
            <a:endParaRPr lang="en-GB" sz="2000" dirty="0" smtClean="0"/>
          </a:p>
          <a:p>
            <a:pPr eaLnBrk="1" hangingPunct="1"/>
            <a:endParaRPr lang="en-GB" sz="2000" dirty="0" smtClean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908175" y="1844675"/>
          <a:ext cx="2517775" cy="863600"/>
        </p:xfrm>
        <a:graphic>
          <a:graphicData uri="http://schemas.openxmlformats.org/presentationml/2006/ole">
            <p:oleObj spid="_x0000_s2050" name="Equation" r:id="rId4" imgW="1257120" imgH="431640" progId="Equation.3">
              <p:embed/>
            </p:oleObj>
          </a:graphicData>
        </a:graphic>
      </p:graphicFrame>
      <p:graphicFrame>
        <p:nvGraphicFramePr>
          <p:cNvPr id="2051" name="Object 5"/>
          <p:cNvGraphicFramePr>
            <a:graphicFrameLocks noChangeAspect="1"/>
          </p:cNvGraphicFramePr>
          <p:nvPr/>
        </p:nvGraphicFramePr>
        <p:xfrm>
          <a:off x="5435600" y="1844675"/>
          <a:ext cx="1727200" cy="863600"/>
        </p:xfrm>
        <a:graphic>
          <a:graphicData uri="http://schemas.openxmlformats.org/presentationml/2006/ole">
            <p:oleObj spid="_x0000_s2051" name="Equation" r:id="rId5" imgW="9144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fr-FR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Temperature</a:t>
            </a:r>
            <a:r>
              <a:rPr lang="fr-FR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dependence</a:t>
            </a:r>
            <a:r>
              <a:rPr lang="fr-FR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of </a:t>
            </a:r>
            <a:r>
              <a:rPr lang="fr-FR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parameters</a:t>
            </a:r>
            <a:endParaRPr lang="fr-FR" sz="36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7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1258888" y="1196975"/>
            <a:ext cx="7499350" cy="4800600"/>
          </a:xfrm>
        </p:spPr>
        <p:txBody>
          <a:bodyPr/>
          <a:lstStyle/>
          <a:p>
            <a:pPr eaLnBrk="1" hangingPunct="1"/>
            <a:endParaRPr lang="en-GB" sz="2000" dirty="0" smtClean="0"/>
          </a:p>
          <a:p>
            <a:pPr eaLnBrk="1" hangingPunct="1"/>
            <a:r>
              <a:rPr lang="en-GB" sz="2000" dirty="0" smtClean="0"/>
              <a:t>Absorption equilibrium constant:</a:t>
            </a:r>
          </a:p>
          <a:p>
            <a:pPr eaLnBrk="1" hangingPunct="1"/>
            <a:endParaRPr lang="en-GB" sz="2000" dirty="0" smtClean="0"/>
          </a:p>
          <a:p>
            <a:pPr eaLnBrk="1" hangingPunct="1"/>
            <a:r>
              <a:rPr lang="en-GB" sz="2000" dirty="0" err="1" smtClean="0"/>
              <a:t>Stoichiometric</a:t>
            </a:r>
            <a:r>
              <a:rPr lang="en-GB" sz="2000" dirty="0" smtClean="0"/>
              <a:t> coefficient  </a:t>
            </a:r>
          </a:p>
          <a:p>
            <a:pPr eaLnBrk="1" hangingPunct="1"/>
            <a:endParaRPr lang="en-GB" sz="2000" dirty="0" smtClean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1619250" y="1916113"/>
          <a:ext cx="4464050" cy="620712"/>
        </p:xfrm>
        <a:graphic>
          <a:graphicData uri="http://schemas.openxmlformats.org/presentationml/2006/ole">
            <p:oleObj spid="_x0000_s3074" name="Equation" r:id="rId4" imgW="3213100" imgH="444500" progId="Equation.3">
              <p:embed/>
            </p:oleObj>
          </a:graphicData>
        </a:graphic>
      </p:graphicFrame>
      <p:sp>
        <p:nvSpPr>
          <p:cNvPr id="307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graphicFrame>
        <p:nvGraphicFramePr>
          <p:cNvPr id="3075" name="Object 9"/>
          <p:cNvGraphicFramePr>
            <a:graphicFrameLocks noChangeAspect="1"/>
          </p:cNvGraphicFramePr>
          <p:nvPr/>
        </p:nvGraphicFramePr>
        <p:xfrm>
          <a:off x="1763713" y="2781300"/>
          <a:ext cx="2879725" cy="350838"/>
        </p:xfrm>
        <a:graphic>
          <a:graphicData uri="http://schemas.openxmlformats.org/presentationml/2006/ole">
            <p:oleObj spid="_x0000_s3075" name="Equation" r:id="rId5" imgW="1955800" imgH="241300" progId="Equation.3">
              <p:embed/>
            </p:oleObj>
          </a:graphicData>
        </a:graphic>
      </p:graphicFrame>
      <p:sp>
        <p:nvSpPr>
          <p:cNvPr id="3080" name="Rectangle 17"/>
          <p:cNvSpPr>
            <a:spLocks noChangeArrowheads="1"/>
          </p:cNvSpPr>
          <p:nvPr/>
        </p:nvSpPr>
        <p:spPr bwMode="auto">
          <a:xfrm>
            <a:off x="1128713" y="1706563"/>
            <a:ext cx="68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3081" name="Rectangle 19"/>
          <p:cNvSpPr>
            <a:spLocks noChangeArrowheads="1"/>
          </p:cNvSpPr>
          <p:nvPr/>
        </p:nvSpPr>
        <p:spPr bwMode="auto">
          <a:xfrm>
            <a:off x="1128713" y="1706563"/>
            <a:ext cx="6794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3082" name="Rectangle 21"/>
          <p:cNvSpPr>
            <a:spLocks noChangeArrowheads="1"/>
          </p:cNvSpPr>
          <p:nvPr/>
        </p:nvSpPr>
        <p:spPr bwMode="auto">
          <a:xfrm>
            <a:off x="1128713" y="1706563"/>
            <a:ext cx="692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3083" name="Rectangle 23"/>
          <p:cNvSpPr>
            <a:spLocks noChangeArrowheads="1"/>
          </p:cNvSpPr>
          <p:nvPr/>
        </p:nvSpPr>
        <p:spPr bwMode="auto">
          <a:xfrm>
            <a:off x="1128713" y="1706563"/>
            <a:ext cx="68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3084" name="Rectangle 445"/>
          <p:cNvSpPr>
            <a:spLocks noChangeArrowheads="1"/>
          </p:cNvSpPr>
          <p:nvPr/>
        </p:nvSpPr>
        <p:spPr bwMode="auto">
          <a:xfrm>
            <a:off x="1128713" y="1706563"/>
            <a:ext cx="68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3085" name="Rectangle 447"/>
          <p:cNvSpPr>
            <a:spLocks noChangeArrowheads="1"/>
          </p:cNvSpPr>
          <p:nvPr/>
        </p:nvSpPr>
        <p:spPr bwMode="auto">
          <a:xfrm>
            <a:off x="1128713" y="1706563"/>
            <a:ext cx="6794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3086" name="Rectangle 449"/>
          <p:cNvSpPr>
            <a:spLocks noChangeArrowheads="1"/>
          </p:cNvSpPr>
          <p:nvPr/>
        </p:nvSpPr>
        <p:spPr bwMode="auto">
          <a:xfrm>
            <a:off x="1128713" y="1706563"/>
            <a:ext cx="692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3087" name="Rectangle 451"/>
          <p:cNvSpPr>
            <a:spLocks noChangeArrowheads="1"/>
          </p:cNvSpPr>
          <p:nvPr/>
        </p:nvSpPr>
        <p:spPr bwMode="auto">
          <a:xfrm>
            <a:off x="1128713" y="1706563"/>
            <a:ext cx="68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pic>
        <p:nvPicPr>
          <p:cNvPr id="3088" name="Picture 6" descr="C:\Documents and Settings\Gebruiker\Mijn documenten\karl\Presentaties\Davis2010\2productfittemperatur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47813" y="3068638"/>
            <a:ext cx="4637087" cy="359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Rechte verbindingslijn met pijl 19"/>
          <p:cNvCxnSpPr/>
          <p:nvPr/>
        </p:nvCxnSpPr>
        <p:spPr>
          <a:xfrm rot="16200000" flipV="1">
            <a:off x="4824028" y="5049180"/>
            <a:ext cx="432048" cy="21602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met pijl 22"/>
          <p:cNvCxnSpPr/>
          <p:nvPr/>
        </p:nvCxnSpPr>
        <p:spPr>
          <a:xfrm rot="5400000">
            <a:off x="4824028" y="3537012"/>
            <a:ext cx="432048" cy="21602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kstvak 27"/>
          <p:cNvSpPr txBox="1"/>
          <p:nvPr/>
        </p:nvSpPr>
        <p:spPr>
          <a:xfrm>
            <a:off x="5220072" y="306896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0°C</a:t>
            </a:r>
            <a:endParaRPr lang="fr-FR" dirty="0"/>
          </a:p>
        </p:txBody>
      </p:sp>
      <p:sp>
        <p:nvSpPr>
          <p:cNvPr id="29" name="Tekstvak 28"/>
          <p:cNvSpPr txBox="1"/>
          <p:nvPr/>
        </p:nvSpPr>
        <p:spPr>
          <a:xfrm>
            <a:off x="5220072" y="515719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30°C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fr-FR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10-</a:t>
            </a:r>
            <a:r>
              <a:rPr lang="fr-FR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product</a:t>
            </a:r>
            <a:r>
              <a:rPr lang="fr-FR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model </a:t>
            </a:r>
            <a:r>
              <a:rPr lang="fr-FR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parameters</a:t>
            </a:r>
            <a:endParaRPr lang="fr-FR" sz="36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1331640" y="4941168"/>
          <a:ext cx="2987675" cy="414338"/>
        </p:xfrm>
        <a:graphic>
          <a:graphicData uri="http://schemas.openxmlformats.org/presentationml/2006/ole">
            <p:oleObj spid="_x0000_s4098" name="Equation" r:id="rId4" imgW="3213100" imgH="444500" progId="Equation.3">
              <p:embed/>
            </p:oleObj>
          </a:graphicData>
        </a:graphic>
      </p:graphicFrame>
      <p:sp>
        <p:nvSpPr>
          <p:cNvPr id="410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graphicFrame>
        <p:nvGraphicFramePr>
          <p:cNvPr id="4099" name="Object 9"/>
          <p:cNvGraphicFramePr>
            <a:graphicFrameLocks noChangeAspect="1"/>
          </p:cNvGraphicFramePr>
          <p:nvPr/>
        </p:nvGraphicFramePr>
        <p:xfrm>
          <a:off x="1835696" y="5445224"/>
          <a:ext cx="1873250" cy="228600"/>
        </p:xfrm>
        <a:graphic>
          <a:graphicData uri="http://schemas.openxmlformats.org/presentationml/2006/ole">
            <p:oleObj spid="_x0000_s4099" name="Equation" r:id="rId5" imgW="1955800" imgH="241300" progId="Equation.3">
              <p:embed/>
            </p:oleObj>
          </a:graphicData>
        </a:graphic>
      </p:graphicFrame>
      <p:sp>
        <p:nvSpPr>
          <p:cNvPr id="4110" name="Rectangle 10"/>
          <p:cNvSpPr>
            <a:spLocks noChangeArrowheads="1"/>
          </p:cNvSpPr>
          <p:nvPr/>
        </p:nvSpPr>
        <p:spPr bwMode="auto">
          <a:xfrm>
            <a:off x="1128713" y="1706563"/>
            <a:ext cx="68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4111" name="Rectangle 11"/>
          <p:cNvSpPr>
            <a:spLocks noChangeArrowheads="1"/>
          </p:cNvSpPr>
          <p:nvPr/>
        </p:nvSpPr>
        <p:spPr bwMode="auto">
          <a:xfrm>
            <a:off x="1128713" y="1706563"/>
            <a:ext cx="6794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4112" name="Rectangle 12"/>
          <p:cNvSpPr>
            <a:spLocks noChangeArrowheads="1"/>
          </p:cNvSpPr>
          <p:nvPr/>
        </p:nvSpPr>
        <p:spPr bwMode="auto">
          <a:xfrm>
            <a:off x="1128713" y="1706563"/>
            <a:ext cx="692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4113" name="Rectangle 13"/>
          <p:cNvSpPr>
            <a:spLocks noChangeArrowheads="1"/>
          </p:cNvSpPr>
          <p:nvPr/>
        </p:nvSpPr>
        <p:spPr bwMode="auto">
          <a:xfrm>
            <a:off x="1128713" y="1706563"/>
            <a:ext cx="68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4114" name="Rectangle 14"/>
          <p:cNvSpPr>
            <a:spLocks noChangeArrowheads="1"/>
          </p:cNvSpPr>
          <p:nvPr/>
        </p:nvSpPr>
        <p:spPr bwMode="auto">
          <a:xfrm>
            <a:off x="1128713" y="1706563"/>
            <a:ext cx="68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graphicFrame>
        <p:nvGraphicFramePr>
          <p:cNvPr id="4100" name="Object 15"/>
          <p:cNvGraphicFramePr>
            <a:graphicFrameLocks noChangeAspect="1"/>
          </p:cNvGraphicFramePr>
          <p:nvPr/>
        </p:nvGraphicFramePr>
        <p:xfrm>
          <a:off x="4068763" y="1196975"/>
          <a:ext cx="200025" cy="238125"/>
        </p:xfrm>
        <a:graphic>
          <a:graphicData uri="http://schemas.openxmlformats.org/presentationml/2006/ole">
            <p:oleObj spid="_x0000_s4100" name="Equation" r:id="rId6" imgW="203040" imgH="241200" progId="Equation.3">
              <p:embed/>
            </p:oleObj>
          </a:graphicData>
        </a:graphic>
      </p:graphicFrame>
      <p:sp>
        <p:nvSpPr>
          <p:cNvPr id="4115" name="Rectangle 16"/>
          <p:cNvSpPr>
            <a:spLocks noChangeArrowheads="1"/>
          </p:cNvSpPr>
          <p:nvPr/>
        </p:nvSpPr>
        <p:spPr bwMode="auto">
          <a:xfrm>
            <a:off x="1128713" y="1706563"/>
            <a:ext cx="6794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graphicFrame>
        <p:nvGraphicFramePr>
          <p:cNvPr id="4101" name="Object 17"/>
          <p:cNvGraphicFramePr>
            <a:graphicFrameLocks noChangeAspect="1"/>
          </p:cNvGraphicFramePr>
          <p:nvPr/>
        </p:nvGraphicFramePr>
        <p:xfrm>
          <a:off x="4787900" y="1196975"/>
          <a:ext cx="190500" cy="238125"/>
        </p:xfrm>
        <a:graphic>
          <a:graphicData uri="http://schemas.openxmlformats.org/presentationml/2006/ole">
            <p:oleObj spid="_x0000_s4101" name="Equation" r:id="rId7" imgW="190417" imgH="241195" progId="Equation.3">
              <p:embed/>
            </p:oleObj>
          </a:graphicData>
        </a:graphic>
      </p:graphicFrame>
      <p:sp>
        <p:nvSpPr>
          <p:cNvPr id="4116" name="Rectangle 18"/>
          <p:cNvSpPr>
            <a:spLocks noChangeArrowheads="1"/>
          </p:cNvSpPr>
          <p:nvPr/>
        </p:nvSpPr>
        <p:spPr bwMode="auto">
          <a:xfrm>
            <a:off x="1128713" y="1706563"/>
            <a:ext cx="692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graphicFrame>
        <p:nvGraphicFramePr>
          <p:cNvPr id="4102" name="Object 19"/>
          <p:cNvGraphicFramePr>
            <a:graphicFrameLocks noChangeAspect="1"/>
          </p:cNvGraphicFramePr>
          <p:nvPr/>
        </p:nvGraphicFramePr>
        <p:xfrm>
          <a:off x="5292725" y="1196975"/>
          <a:ext cx="638175" cy="333375"/>
        </p:xfrm>
        <a:graphic>
          <a:graphicData uri="http://schemas.openxmlformats.org/presentationml/2006/ole">
            <p:oleObj spid="_x0000_s4102" name="Equation" r:id="rId8" imgW="634725" imgH="330057" progId="Equation.3">
              <p:embed/>
            </p:oleObj>
          </a:graphicData>
        </a:graphic>
      </p:graphicFrame>
      <p:sp>
        <p:nvSpPr>
          <p:cNvPr id="4117" name="Rectangle 20"/>
          <p:cNvSpPr>
            <a:spLocks noChangeArrowheads="1"/>
          </p:cNvSpPr>
          <p:nvPr/>
        </p:nvSpPr>
        <p:spPr bwMode="auto">
          <a:xfrm>
            <a:off x="1128713" y="1706563"/>
            <a:ext cx="68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graphicFrame>
        <p:nvGraphicFramePr>
          <p:cNvPr id="4103" name="Object 21"/>
          <p:cNvGraphicFramePr>
            <a:graphicFrameLocks noChangeAspect="1"/>
          </p:cNvGraphicFramePr>
          <p:nvPr/>
        </p:nvGraphicFramePr>
        <p:xfrm>
          <a:off x="6156325" y="1196975"/>
          <a:ext cx="295275" cy="228600"/>
        </p:xfrm>
        <a:graphic>
          <a:graphicData uri="http://schemas.openxmlformats.org/presentationml/2006/ole">
            <p:oleObj spid="_x0000_s4103" name="Equation" r:id="rId9" imgW="291973" imgH="228501" progId="Equation.3">
              <p:embed/>
            </p:oleObj>
          </a:graphicData>
        </a:graphic>
      </p:graphicFrame>
      <p:graphicFrame>
        <p:nvGraphicFramePr>
          <p:cNvPr id="91251" name="Group 115"/>
          <p:cNvGraphicFramePr>
            <a:graphicFrameLocks noGrp="1"/>
          </p:cNvGraphicFramePr>
          <p:nvPr/>
        </p:nvGraphicFramePr>
        <p:xfrm>
          <a:off x="1619250" y="1196975"/>
          <a:ext cx="5256213" cy="3236279"/>
        </p:xfrm>
        <a:graphic>
          <a:graphicData uri="http://schemas.openxmlformats.org/drawingml/2006/table">
            <a:tbl>
              <a:tblPr/>
              <a:tblGrid>
                <a:gridCol w="1435100"/>
                <a:gridCol w="706438"/>
                <a:gridCol w="781050"/>
                <a:gridCol w="769937"/>
                <a:gridCol w="785813"/>
                <a:gridCol w="777875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scenario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product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G Omega" charset="0"/>
                        <a:ea typeface="Times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m</a:t>
                      </a:r>
                      <a:r>
                        <a:rPr kumimoji="0" lang="en-US" sz="1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3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/>
                          <a:ea typeface="Times" charset="0"/>
                          <a:cs typeface="Arial" pitchFamily="34" charset="0"/>
                        </a:rPr>
                        <a:t>µ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g</a:t>
                      </a:r>
                      <a:r>
                        <a:rPr kumimoji="0" lang="en-US" sz="1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-1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G Omega" charset="0"/>
                        <a:ea typeface="Times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kJ mol</a:t>
                      </a:r>
                      <a:r>
                        <a:rPr kumimoji="0" lang="en-US" sz="1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-1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" charset="0"/>
                          <a:cs typeface="Arial" pitchFamily="34" charset="0"/>
                        </a:rPr>
                        <a:t>α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-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pinene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 + OH, low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NOx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0.307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-0.022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6.98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85.6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0.211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-0.0135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0.117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22.2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" charset="0"/>
                          <a:cs typeface="Arial" pitchFamily="34" charset="0"/>
                        </a:rPr>
                        <a:t>α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-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pinene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 + OH, high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NOx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0.028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-0.040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0.762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132.2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0.109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-0.025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0.00486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85.3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" charset="0"/>
                          <a:cs typeface="Arial" pitchFamily="34" charset="0"/>
                        </a:rPr>
                        <a:t>α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-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pinene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 + O</a:t>
                      </a:r>
                      <a:r>
                        <a:rPr kumimoji="0" lang="en-US" sz="12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3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, low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NOx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0.282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-0.0132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4.155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86.8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0.142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-0.025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0.0158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77.1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" charset="0"/>
                          <a:cs typeface="Arial" pitchFamily="34" charset="0"/>
                        </a:rPr>
                        <a:t>α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-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pinene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 + O</a:t>
                      </a:r>
                      <a:r>
                        <a:rPr kumimoji="0" lang="en-US" sz="12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3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, high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NOx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0.016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-0.057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0.837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161.8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0.213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-0.0054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0.00326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111.4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" charset="0"/>
                          <a:cs typeface="Arial" pitchFamily="34" charset="0"/>
                        </a:rPr>
                        <a:t>α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-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pinene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 + NO</a:t>
                      </a:r>
                      <a:r>
                        <a:rPr kumimoji="0" lang="en-US" sz="12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3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 high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NOx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0.018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-0.049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0.493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172.4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10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0.251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-0.015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" charset="0"/>
                          <a:cs typeface="Arial" pitchFamily="34" charset="0"/>
                        </a:rPr>
                        <a:t>0.00092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G Omega" charset="0"/>
                          <a:ea typeface="Times" charset="0"/>
                          <a:cs typeface="Arial" pitchFamily="34" charset="0"/>
                        </a:rPr>
                        <a:t>147.6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itchFamily="34" charset="0"/>
                        <a:ea typeface="Times" charset="0"/>
                        <a:cs typeface="Arial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04" name="Object 116"/>
          <p:cNvGraphicFramePr>
            <a:graphicFrameLocks noChangeAspect="1"/>
          </p:cNvGraphicFramePr>
          <p:nvPr/>
        </p:nvGraphicFramePr>
        <p:xfrm>
          <a:off x="1835696" y="6165304"/>
          <a:ext cx="1512888" cy="519112"/>
        </p:xfrm>
        <a:graphic>
          <a:graphicData uri="http://schemas.openxmlformats.org/presentationml/2006/ole">
            <p:oleObj spid="_x0000_s4104" name="Equation" r:id="rId10" imgW="1257120" imgH="431640" progId="Equation.3">
              <p:embed/>
            </p:oleObj>
          </a:graphicData>
        </a:graphic>
      </p:graphicFrame>
      <p:graphicFrame>
        <p:nvGraphicFramePr>
          <p:cNvPr id="4105" name="Object 121"/>
          <p:cNvGraphicFramePr>
            <a:graphicFrameLocks noChangeAspect="1"/>
          </p:cNvGraphicFramePr>
          <p:nvPr/>
        </p:nvGraphicFramePr>
        <p:xfrm>
          <a:off x="4522788" y="4797425"/>
          <a:ext cx="4335462" cy="809625"/>
        </p:xfrm>
        <a:graphic>
          <a:graphicData uri="http://schemas.openxmlformats.org/presentationml/2006/ole">
            <p:oleObj spid="_x0000_s4105" name="Vergelijking" r:id="rId11" imgW="3873240" imgH="723600" progId="Equation.3">
              <p:embed/>
            </p:oleObj>
          </a:graphicData>
        </a:graphic>
      </p:graphicFrame>
      <p:graphicFrame>
        <p:nvGraphicFramePr>
          <p:cNvPr id="4106" name="Object 122"/>
          <p:cNvGraphicFramePr>
            <a:graphicFrameLocks noChangeAspect="1"/>
          </p:cNvGraphicFramePr>
          <p:nvPr/>
        </p:nvGraphicFramePr>
        <p:xfrm>
          <a:off x="4516438" y="5661025"/>
          <a:ext cx="4237037" cy="823913"/>
        </p:xfrm>
        <a:graphic>
          <a:graphicData uri="http://schemas.openxmlformats.org/presentationml/2006/ole">
            <p:oleObj spid="_x0000_s4106" name="Vergelijking" r:id="rId12" imgW="3784320" imgH="736560" progId="Equation.3">
              <p:embed/>
            </p:oleObj>
          </a:graphicData>
        </a:graphic>
      </p:graphicFrame>
      <p:sp>
        <p:nvSpPr>
          <p:cNvPr id="4209" name="Text Box 126"/>
          <p:cNvSpPr txBox="1">
            <a:spLocks noChangeArrowheads="1"/>
          </p:cNvSpPr>
          <p:nvPr/>
        </p:nvSpPr>
        <p:spPr bwMode="auto">
          <a:xfrm>
            <a:off x="5004048" y="4437112"/>
            <a:ext cx="3744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>
                <a:latin typeface="Gill Sans MT" pitchFamily="34" charset="0"/>
              </a:rPr>
              <a:t>Reactions</a:t>
            </a:r>
          </a:p>
        </p:txBody>
      </p:sp>
      <p:graphicFrame>
        <p:nvGraphicFramePr>
          <p:cNvPr id="3" name="Object 122"/>
          <p:cNvGraphicFramePr>
            <a:graphicFrameLocks noChangeAspect="1"/>
          </p:cNvGraphicFramePr>
          <p:nvPr/>
        </p:nvGraphicFramePr>
        <p:xfrm>
          <a:off x="4499992" y="6602412"/>
          <a:ext cx="3100388" cy="255588"/>
        </p:xfrm>
        <a:graphic>
          <a:graphicData uri="http://schemas.openxmlformats.org/presentationml/2006/ole">
            <p:oleObj spid="_x0000_s4209" name="Vergelijking" r:id="rId13" imgW="2768400" imgH="228600" progId="Equation.3">
              <p:embed/>
            </p:oleObj>
          </a:graphicData>
        </a:graphic>
      </p:graphicFrame>
      <p:graphicFrame>
        <p:nvGraphicFramePr>
          <p:cNvPr id="4" name="Object 9"/>
          <p:cNvGraphicFramePr>
            <a:graphicFrameLocks noChangeAspect="1"/>
          </p:cNvGraphicFramePr>
          <p:nvPr/>
        </p:nvGraphicFramePr>
        <p:xfrm>
          <a:off x="1835696" y="5733256"/>
          <a:ext cx="1568450" cy="433387"/>
        </p:xfrm>
        <a:graphic>
          <a:graphicData uri="http://schemas.openxmlformats.org/presentationml/2006/ole">
            <p:oleObj spid="_x0000_s4210" name="Vergelijking" r:id="rId14" imgW="163800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fr-FR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10-</a:t>
            </a:r>
            <a:r>
              <a:rPr lang="fr-FR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product</a:t>
            </a:r>
            <a:r>
              <a:rPr lang="fr-FR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model </a:t>
            </a:r>
            <a:r>
              <a:rPr lang="fr-FR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curves</a:t>
            </a:r>
            <a:r>
              <a:rPr lang="fr-FR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at</a:t>
            </a:r>
            <a:r>
              <a:rPr lang="fr-FR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298K</a:t>
            </a:r>
          </a:p>
        </p:txBody>
      </p:sp>
      <p:sp>
        <p:nvSpPr>
          <p:cNvPr id="23555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1258888" y="4221163"/>
            <a:ext cx="7499350" cy="2376487"/>
          </a:xfrm>
        </p:spPr>
        <p:txBody>
          <a:bodyPr/>
          <a:lstStyle/>
          <a:p>
            <a:pPr eaLnBrk="1" hangingPunct="1"/>
            <a:endParaRPr lang="en-GB" sz="2000" dirty="0" smtClean="0"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GB" sz="2000" dirty="0" smtClean="0"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GB" sz="2000" dirty="0" smtClean="0">
              <a:cs typeface="Arial" pitchFamily="34" charset="0"/>
            </a:endParaRPr>
          </a:p>
          <a:p>
            <a:pPr eaLnBrk="1" hangingPunct="1"/>
            <a:r>
              <a:rPr lang="en-GB" sz="2000" dirty="0" smtClean="0">
                <a:cs typeface="Arial" pitchFamily="34" charset="0"/>
              </a:rPr>
              <a:t>More SOA in low-</a:t>
            </a:r>
            <a:r>
              <a:rPr lang="en-GB" sz="2000" dirty="0" err="1" smtClean="0">
                <a:cs typeface="Arial" pitchFamily="34" charset="0"/>
              </a:rPr>
              <a:t>NO</a:t>
            </a:r>
            <a:r>
              <a:rPr lang="en-GB" sz="2000" baseline="-25000" dirty="0" err="1" smtClean="0">
                <a:cs typeface="Arial" pitchFamily="34" charset="0"/>
              </a:rPr>
              <a:t>x</a:t>
            </a:r>
            <a:r>
              <a:rPr lang="en-GB" sz="2000" dirty="0" smtClean="0">
                <a:cs typeface="Arial" pitchFamily="34" charset="0"/>
              </a:rPr>
              <a:t> than in high-</a:t>
            </a:r>
            <a:r>
              <a:rPr lang="en-GB" sz="2000" dirty="0" err="1" smtClean="0">
                <a:cs typeface="Arial" pitchFamily="34" charset="0"/>
              </a:rPr>
              <a:t>NO</a:t>
            </a:r>
            <a:r>
              <a:rPr lang="en-GB" sz="2000" baseline="-25000" dirty="0" err="1" smtClean="0">
                <a:cs typeface="Arial" pitchFamily="34" charset="0"/>
              </a:rPr>
              <a:t>x</a:t>
            </a:r>
            <a:r>
              <a:rPr lang="en-GB" sz="2000" dirty="0" smtClean="0">
                <a:cs typeface="Arial" pitchFamily="34" charset="0"/>
              </a:rPr>
              <a:t> (factor 8 difference)</a:t>
            </a:r>
          </a:p>
          <a:p>
            <a:pPr eaLnBrk="1" hangingPunct="1"/>
            <a:r>
              <a:rPr lang="en-GB" sz="2000" dirty="0" smtClean="0">
                <a:cs typeface="Arial" pitchFamily="34" charset="0"/>
              </a:rPr>
              <a:t>α-</a:t>
            </a:r>
            <a:r>
              <a:rPr lang="en-GB" sz="2000" dirty="0" err="1" smtClean="0">
                <a:cs typeface="Arial" pitchFamily="34" charset="0"/>
              </a:rPr>
              <a:t>pinene</a:t>
            </a:r>
            <a:r>
              <a:rPr lang="en-GB" sz="2000" dirty="0" smtClean="0">
                <a:cs typeface="Arial" pitchFamily="34" charset="0"/>
              </a:rPr>
              <a:t> + OH leads to more SOA than α-</a:t>
            </a:r>
            <a:r>
              <a:rPr lang="en-GB" sz="2000" dirty="0" err="1" smtClean="0">
                <a:cs typeface="Arial" pitchFamily="34" charset="0"/>
              </a:rPr>
              <a:t>pinene</a:t>
            </a:r>
            <a:r>
              <a:rPr lang="en-GB" sz="2000" dirty="0" smtClean="0">
                <a:cs typeface="Arial" pitchFamily="34" charset="0"/>
              </a:rPr>
              <a:t> + O</a:t>
            </a:r>
            <a:r>
              <a:rPr lang="en-GB" sz="2000" baseline="-25000" dirty="0" smtClean="0">
                <a:cs typeface="Arial" pitchFamily="34" charset="0"/>
              </a:rPr>
              <a:t>3</a:t>
            </a:r>
            <a:endParaRPr lang="en-GB" sz="2000" dirty="0" smtClean="0">
              <a:cs typeface="Arial" pitchFamily="34" charset="0"/>
            </a:endParaRPr>
          </a:p>
          <a:p>
            <a:pPr eaLnBrk="1" hangingPunct="1">
              <a:buNone/>
            </a:pPr>
            <a:endParaRPr lang="en-GB" sz="2000" dirty="0" smtClean="0"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GB" sz="2000" dirty="0" smtClean="0">
              <a:cs typeface="Arial" pitchFamily="34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2253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22534" name="Rectangle 10"/>
          <p:cNvSpPr>
            <a:spLocks noChangeArrowheads="1"/>
          </p:cNvSpPr>
          <p:nvPr/>
        </p:nvSpPr>
        <p:spPr bwMode="auto">
          <a:xfrm>
            <a:off x="1128713" y="1706563"/>
            <a:ext cx="68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22535" name="Rectangle 11"/>
          <p:cNvSpPr>
            <a:spLocks noChangeArrowheads="1"/>
          </p:cNvSpPr>
          <p:nvPr/>
        </p:nvSpPr>
        <p:spPr bwMode="auto">
          <a:xfrm>
            <a:off x="1128713" y="1706563"/>
            <a:ext cx="6794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22536" name="Rectangle 12"/>
          <p:cNvSpPr>
            <a:spLocks noChangeArrowheads="1"/>
          </p:cNvSpPr>
          <p:nvPr/>
        </p:nvSpPr>
        <p:spPr bwMode="auto">
          <a:xfrm>
            <a:off x="1128713" y="1706563"/>
            <a:ext cx="692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22537" name="Rectangle 13"/>
          <p:cNvSpPr>
            <a:spLocks noChangeArrowheads="1"/>
          </p:cNvSpPr>
          <p:nvPr/>
        </p:nvSpPr>
        <p:spPr bwMode="auto">
          <a:xfrm>
            <a:off x="1128713" y="1706563"/>
            <a:ext cx="68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22538" name="Rectangle 14"/>
          <p:cNvSpPr>
            <a:spLocks noChangeArrowheads="1"/>
          </p:cNvSpPr>
          <p:nvPr/>
        </p:nvSpPr>
        <p:spPr bwMode="auto">
          <a:xfrm>
            <a:off x="1128713" y="1706563"/>
            <a:ext cx="68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22539" name="Rectangle 16"/>
          <p:cNvSpPr>
            <a:spLocks noChangeArrowheads="1"/>
          </p:cNvSpPr>
          <p:nvPr/>
        </p:nvSpPr>
        <p:spPr bwMode="auto">
          <a:xfrm>
            <a:off x="1128713" y="1706563"/>
            <a:ext cx="6794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22540" name="Rectangle 18"/>
          <p:cNvSpPr>
            <a:spLocks noChangeArrowheads="1"/>
          </p:cNvSpPr>
          <p:nvPr/>
        </p:nvSpPr>
        <p:spPr bwMode="auto">
          <a:xfrm>
            <a:off x="1128713" y="1706563"/>
            <a:ext cx="692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22541" name="Rectangle 20"/>
          <p:cNvSpPr>
            <a:spLocks noChangeArrowheads="1"/>
          </p:cNvSpPr>
          <p:nvPr/>
        </p:nvSpPr>
        <p:spPr bwMode="auto">
          <a:xfrm>
            <a:off x="1128713" y="1706563"/>
            <a:ext cx="68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pic>
        <p:nvPicPr>
          <p:cNvPr id="22542" name="Picture 15" descr="C:\Documents and Settings\Gebruiker\Mijn documenten\karl\Presentaties\Davis2010\5scenario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150" y="1196975"/>
            <a:ext cx="5400675" cy="403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435100" y="274638"/>
            <a:ext cx="77089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fr-FR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Why</a:t>
            </a:r>
            <a:r>
              <a:rPr lang="fr-FR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more SOA in </a:t>
            </a:r>
            <a:r>
              <a:rPr lang="fr-FR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low</a:t>
            </a:r>
            <a:r>
              <a:rPr lang="fr-FR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than</a:t>
            </a:r>
            <a:r>
              <a:rPr lang="fr-FR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high</a:t>
            </a:r>
            <a:r>
              <a:rPr lang="fr-FR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fr-FR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NO</a:t>
            </a:r>
            <a:r>
              <a:rPr lang="fr-FR" sz="3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fr-FR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?</a:t>
            </a: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235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23557" name="Rectangle 10"/>
          <p:cNvSpPr>
            <a:spLocks noChangeArrowheads="1"/>
          </p:cNvSpPr>
          <p:nvPr/>
        </p:nvSpPr>
        <p:spPr bwMode="auto">
          <a:xfrm>
            <a:off x="841375" y="1706563"/>
            <a:ext cx="68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23558" name="Rectangle 11"/>
          <p:cNvSpPr>
            <a:spLocks noChangeArrowheads="1"/>
          </p:cNvSpPr>
          <p:nvPr/>
        </p:nvSpPr>
        <p:spPr bwMode="auto">
          <a:xfrm>
            <a:off x="841375" y="1706563"/>
            <a:ext cx="6794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23559" name="Rectangle 12"/>
          <p:cNvSpPr>
            <a:spLocks noChangeArrowheads="1"/>
          </p:cNvSpPr>
          <p:nvPr/>
        </p:nvSpPr>
        <p:spPr bwMode="auto">
          <a:xfrm>
            <a:off x="841375" y="1706563"/>
            <a:ext cx="692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23560" name="Rectangle 13"/>
          <p:cNvSpPr>
            <a:spLocks noChangeArrowheads="1"/>
          </p:cNvSpPr>
          <p:nvPr/>
        </p:nvSpPr>
        <p:spPr bwMode="auto">
          <a:xfrm>
            <a:off x="841375" y="1706563"/>
            <a:ext cx="68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23561" name="Rectangle 14"/>
          <p:cNvSpPr>
            <a:spLocks noChangeArrowheads="1"/>
          </p:cNvSpPr>
          <p:nvPr/>
        </p:nvSpPr>
        <p:spPr bwMode="auto">
          <a:xfrm>
            <a:off x="841375" y="1706563"/>
            <a:ext cx="68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23562" name="Rectangle 16"/>
          <p:cNvSpPr>
            <a:spLocks noChangeArrowheads="1"/>
          </p:cNvSpPr>
          <p:nvPr/>
        </p:nvSpPr>
        <p:spPr bwMode="auto">
          <a:xfrm>
            <a:off x="841375" y="1706563"/>
            <a:ext cx="6794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23563" name="Rectangle 18"/>
          <p:cNvSpPr>
            <a:spLocks noChangeArrowheads="1"/>
          </p:cNvSpPr>
          <p:nvPr/>
        </p:nvSpPr>
        <p:spPr bwMode="auto">
          <a:xfrm>
            <a:off x="841375" y="1706563"/>
            <a:ext cx="692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23564" name="Rectangle 20"/>
          <p:cNvSpPr>
            <a:spLocks noChangeArrowheads="1"/>
          </p:cNvSpPr>
          <p:nvPr/>
        </p:nvSpPr>
        <p:spPr bwMode="auto">
          <a:xfrm>
            <a:off x="841375" y="1706563"/>
            <a:ext cx="68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pic>
        <p:nvPicPr>
          <p:cNvPr id="23565" name="Picture 2" descr="C:\Documents and Settings\Gebruiker\Mijn documenten\karl\Presentaties\Davis2010\examplelowhighnoxpresentationpart1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2205038"/>
            <a:ext cx="2592388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27" name="Picture 3" descr="C:\Documents and Settings\Gebruiker\Mijn documenten\karl\Presentaties\Davis2010\examplelowhighnoxpresentationpart2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2138" y="3429000"/>
            <a:ext cx="2562225" cy="156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28" name="Picture 4" descr="C:\Documents and Settings\Gebruiker\Mijn documenten\karl\Presentaties\Davis2010\examplelowhighnoxpresentationpart3.wmf"/>
          <p:cNvPicPr>
            <a:picLocks noGrp="1" noChangeAspect="1" noChangeArrowheads="1"/>
          </p:cNvPicPr>
          <p:nvPr>
            <p:ph idx="4294967295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3348038" y="2852738"/>
            <a:ext cx="6062662" cy="1312862"/>
          </a:xfrm>
          <a:noFill/>
        </p:spPr>
      </p:pic>
      <p:pic>
        <p:nvPicPr>
          <p:cNvPr id="77829" name="Picture 5" descr="C:\ArticleACPD2010\examplelowhighnoxpresentationpart4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2500" y="1628775"/>
            <a:ext cx="2027238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0" name="Picture 6" descr="C:\ArticleACPD2010\examplelowhighnoxpresentationpart5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08625" y="1557338"/>
            <a:ext cx="1795463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1" name="Picture 7" descr="C:\ArticleACPD2010\examplelowhighnoxpresentationpart6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64388" y="1628775"/>
            <a:ext cx="1508125" cy="114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2" name="Picture 8" descr="C:\Documents and Settings\Gebruiker\Mijn documenten\karl\Presentaties\Davis2010\examplelowhighnoxpresentationpart7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545013" y="4076700"/>
            <a:ext cx="4598987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Ovaal 21"/>
          <p:cNvSpPr/>
          <p:nvPr/>
        </p:nvSpPr>
        <p:spPr>
          <a:xfrm>
            <a:off x="3348038" y="3213100"/>
            <a:ext cx="792162" cy="720725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3" name="Tekstvak 22"/>
          <p:cNvSpPr txBox="1">
            <a:spLocks noChangeArrowheads="1"/>
          </p:cNvSpPr>
          <p:nvPr/>
        </p:nvSpPr>
        <p:spPr bwMode="auto">
          <a:xfrm>
            <a:off x="1763713" y="3716338"/>
            <a:ext cx="15843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High-</a:t>
            </a:r>
            <a:r>
              <a:rPr lang="fr-FR" sz="2400" dirty="0" err="1" smtClean="0">
                <a:solidFill>
                  <a:srgbClr val="FF0000"/>
                </a:solidFill>
              </a:rPr>
              <a:t>NO</a:t>
            </a:r>
            <a:r>
              <a:rPr lang="fr-FR" sz="2400" baseline="-25000" dirty="0" err="1" smtClean="0">
                <a:solidFill>
                  <a:srgbClr val="FF0000"/>
                </a:solidFill>
              </a:rPr>
              <a:t>x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24" name="Tekstvak 23"/>
          <p:cNvSpPr txBox="1">
            <a:spLocks noChangeArrowheads="1"/>
          </p:cNvSpPr>
          <p:nvPr/>
        </p:nvSpPr>
        <p:spPr bwMode="auto">
          <a:xfrm>
            <a:off x="2843213" y="1412875"/>
            <a:ext cx="1584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 dirty="0" err="1" smtClean="0">
                <a:solidFill>
                  <a:srgbClr val="0000FF"/>
                </a:solidFill>
              </a:rPr>
              <a:t>Low</a:t>
            </a:r>
            <a:r>
              <a:rPr lang="fr-FR" sz="2400" dirty="0" smtClean="0">
                <a:solidFill>
                  <a:srgbClr val="0000FF"/>
                </a:solidFill>
              </a:rPr>
              <a:t>-</a:t>
            </a:r>
            <a:r>
              <a:rPr lang="fr-FR" sz="2400" dirty="0" err="1" smtClean="0">
                <a:solidFill>
                  <a:srgbClr val="0000FF"/>
                </a:solidFill>
              </a:rPr>
              <a:t>NO</a:t>
            </a:r>
            <a:r>
              <a:rPr lang="fr-FR" sz="2400" baseline="-25000" dirty="0" err="1" smtClean="0">
                <a:solidFill>
                  <a:srgbClr val="0000FF"/>
                </a:solidFill>
              </a:rPr>
              <a:t>x</a:t>
            </a:r>
            <a:endParaRPr lang="fr-FR" sz="2400" dirty="0">
              <a:solidFill>
                <a:srgbClr val="0000FF"/>
              </a:solidFill>
            </a:endParaRPr>
          </a:p>
        </p:txBody>
      </p:sp>
      <p:sp>
        <p:nvSpPr>
          <p:cNvPr id="25" name="Ovaal 24"/>
          <p:cNvSpPr/>
          <p:nvPr/>
        </p:nvSpPr>
        <p:spPr>
          <a:xfrm>
            <a:off x="3419475" y="1844675"/>
            <a:ext cx="792163" cy="720725"/>
          </a:xfrm>
          <a:prstGeom prst="ellipse">
            <a:avLst/>
          </a:prstGeom>
          <a:noFill/>
          <a:ln w="508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6" name="Tekstvak 25"/>
          <p:cNvSpPr txBox="1">
            <a:spLocks noChangeArrowheads="1"/>
          </p:cNvSpPr>
          <p:nvPr/>
        </p:nvSpPr>
        <p:spPr bwMode="auto">
          <a:xfrm>
            <a:off x="4464050" y="1196975"/>
            <a:ext cx="46799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>
                <a:solidFill>
                  <a:srgbClr val="0000FF"/>
                </a:solidFill>
              </a:rPr>
              <a:t>Hydroperoxides (condensable)</a:t>
            </a:r>
          </a:p>
        </p:txBody>
      </p:sp>
      <p:sp>
        <p:nvSpPr>
          <p:cNvPr id="27" name="Tekstvak 26"/>
          <p:cNvSpPr txBox="1">
            <a:spLocks noChangeArrowheads="1"/>
          </p:cNvSpPr>
          <p:nvPr/>
        </p:nvSpPr>
        <p:spPr bwMode="auto">
          <a:xfrm>
            <a:off x="3132138" y="6092825"/>
            <a:ext cx="3095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>
                <a:solidFill>
                  <a:srgbClr val="FF0000"/>
                </a:solidFill>
              </a:rPr>
              <a:t>Peroxy acyl nitrates</a:t>
            </a:r>
          </a:p>
        </p:txBody>
      </p:sp>
      <p:sp>
        <p:nvSpPr>
          <p:cNvPr id="28" name="Tekstvak 27"/>
          <p:cNvSpPr txBox="1">
            <a:spLocks noChangeArrowheads="1"/>
          </p:cNvSpPr>
          <p:nvPr/>
        </p:nvSpPr>
        <p:spPr bwMode="auto">
          <a:xfrm>
            <a:off x="3132138" y="5013325"/>
            <a:ext cx="1368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dirty="0">
                <a:solidFill>
                  <a:srgbClr val="FF0000"/>
                </a:solidFill>
              </a:rPr>
              <a:t>nitrates</a:t>
            </a:r>
          </a:p>
        </p:txBody>
      </p:sp>
      <p:sp>
        <p:nvSpPr>
          <p:cNvPr id="29" name="Tekstvak 28"/>
          <p:cNvSpPr txBox="1">
            <a:spLocks noChangeArrowheads="1"/>
          </p:cNvSpPr>
          <p:nvPr/>
        </p:nvSpPr>
        <p:spPr bwMode="auto">
          <a:xfrm>
            <a:off x="5940152" y="6149975"/>
            <a:ext cx="367216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More </a:t>
            </a:r>
            <a:r>
              <a:rPr lang="fr-FR" sz="2400" dirty="0" err="1">
                <a:solidFill>
                  <a:srgbClr val="FF0000"/>
                </a:solidFill>
              </a:rPr>
              <a:t>decompositions</a:t>
            </a:r>
            <a:endParaRPr lang="fr-FR" sz="2400" dirty="0">
              <a:solidFill>
                <a:srgbClr val="FF0000"/>
              </a:solidFill>
            </a:endParaRPr>
          </a:p>
          <a:p>
            <a:r>
              <a:rPr lang="fr-FR" sz="2400" dirty="0">
                <a:solidFill>
                  <a:srgbClr val="FF0000"/>
                </a:solidFill>
              </a:rPr>
              <a:t>More volatile </a:t>
            </a:r>
            <a:r>
              <a:rPr lang="fr-FR" sz="2400" dirty="0" err="1">
                <a:solidFill>
                  <a:srgbClr val="FF0000"/>
                </a:solidFill>
              </a:rPr>
              <a:t>products</a:t>
            </a:r>
            <a:endParaRPr lang="fr-FR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24" grpId="0"/>
      <p:bldP spid="25" grpId="0" animBg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fr-FR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Verification</a:t>
            </a:r>
            <a:r>
              <a:rPr lang="fr-FR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at</a:t>
            </a:r>
            <a:r>
              <a:rPr lang="fr-FR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intermediate</a:t>
            </a:r>
            <a:r>
              <a:rPr lang="fr-FR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NO</a:t>
            </a:r>
            <a:r>
              <a:rPr lang="fr-FR" sz="3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fr-FR" sz="3600" baseline="-25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fr-FR" sz="36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579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1258888" y="4221163"/>
            <a:ext cx="7499350" cy="2376487"/>
          </a:xfrm>
        </p:spPr>
        <p:txBody>
          <a:bodyPr/>
          <a:lstStyle/>
          <a:p>
            <a:pPr eaLnBrk="1" hangingPunct="1"/>
            <a:endParaRPr lang="en-GB" sz="2000" dirty="0" smtClean="0"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GB" sz="2000" dirty="0" smtClean="0">
              <a:cs typeface="Arial" pitchFamily="34" charset="0"/>
            </a:endParaRPr>
          </a:p>
          <a:p>
            <a:pPr eaLnBrk="1" hangingPunct="1"/>
            <a:endParaRPr lang="en-GB" sz="2000" dirty="0" smtClean="0">
              <a:cs typeface="Arial" pitchFamily="34" charset="0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2458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24582" name="Rectangle 10"/>
          <p:cNvSpPr>
            <a:spLocks noChangeArrowheads="1"/>
          </p:cNvSpPr>
          <p:nvPr/>
        </p:nvSpPr>
        <p:spPr bwMode="auto">
          <a:xfrm>
            <a:off x="1128713" y="1706563"/>
            <a:ext cx="68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24583" name="Rectangle 11"/>
          <p:cNvSpPr>
            <a:spLocks noChangeArrowheads="1"/>
          </p:cNvSpPr>
          <p:nvPr/>
        </p:nvSpPr>
        <p:spPr bwMode="auto">
          <a:xfrm>
            <a:off x="1128713" y="1706563"/>
            <a:ext cx="6794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24584" name="Rectangle 12"/>
          <p:cNvSpPr>
            <a:spLocks noChangeArrowheads="1"/>
          </p:cNvSpPr>
          <p:nvPr/>
        </p:nvSpPr>
        <p:spPr bwMode="auto">
          <a:xfrm>
            <a:off x="1128713" y="1706563"/>
            <a:ext cx="692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24585" name="Rectangle 13"/>
          <p:cNvSpPr>
            <a:spLocks noChangeArrowheads="1"/>
          </p:cNvSpPr>
          <p:nvPr/>
        </p:nvSpPr>
        <p:spPr bwMode="auto">
          <a:xfrm>
            <a:off x="1128713" y="1706563"/>
            <a:ext cx="68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24586" name="Rectangle 14"/>
          <p:cNvSpPr>
            <a:spLocks noChangeArrowheads="1"/>
          </p:cNvSpPr>
          <p:nvPr/>
        </p:nvSpPr>
        <p:spPr bwMode="auto">
          <a:xfrm>
            <a:off x="1128713" y="1706563"/>
            <a:ext cx="68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24587" name="Rectangle 16"/>
          <p:cNvSpPr>
            <a:spLocks noChangeArrowheads="1"/>
          </p:cNvSpPr>
          <p:nvPr/>
        </p:nvSpPr>
        <p:spPr bwMode="auto">
          <a:xfrm>
            <a:off x="1128713" y="1706563"/>
            <a:ext cx="6794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24588" name="Rectangle 18"/>
          <p:cNvSpPr>
            <a:spLocks noChangeArrowheads="1"/>
          </p:cNvSpPr>
          <p:nvPr/>
        </p:nvSpPr>
        <p:spPr bwMode="auto">
          <a:xfrm>
            <a:off x="1128713" y="1706563"/>
            <a:ext cx="692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24589" name="Rectangle 20"/>
          <p:cNvSpPr>
            <a:spLocks noChangeArrowheads="1"/>
          </p:cNvSpPr>
          <p:nvPr/>
        </p:nvSpPr>
        <p:spPr bwMode="auto">
          <a:xfrm>
            <a:off x="1128713" y="1706563"/>
            <a:ext cx="68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pic>
        <p:nvPicPr>
          <p:cNvPr id="24590" name="Picture 2" descr="C:\Documents and Settings\Gebruiker\Mijn documenten\karl\Presentaties\Davis2010\IntermediateNO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813" y="1125538"/>
            <a:ext cx="5322887" cy="431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2" name="Tekstvak 17"/>
          <p:cNvSpPr txBox="1">
            <a:spLocks noChangeArrowheads="1"/>
          </p:cNvSpPr>
          <p:nvPr/>
        </p:nvSpPr>
        <p:spPr bwMode="auto">
          <a:xfrm>
            <a:off x="6804025" y="1628775"/>
            <a:ext cx="14811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latin typeface="Gill Sans MT" pitchFamily="34" charset="0"/>
              </a:rPr>
              <a:t>Full model</a:t>
            </a:r>
          </a:p>
        </p:txBody>
      </p:sp>
      <p:sp>
        <p:nvSpPr>
          <p:cNvPr id="24593" name="Tekstvak 18"/>
          <p:cNvSpPr txBox="1">
            <a:spLocks noChangeArrowheads="1"/>
          </p:cNvSpPr>
          <p:nvPr/>
        </p:nvSpPr>
        <p:spPr bwMode="auto">
          <a:xfrm>
            <a:off x="6659563" y="2205038"/>
            <a:ext cx="23447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>
                <a:solidFill>
                  <a:srgbClr val="FF0000"/>
                </a:solidFill>
                <a:latin typeface="Gill Sans MT" pitchFamily="34" charset="0"/>
              </a:rPr>
              <a:t>parameter model</a:t>
            </a:r>
          </a:p>
          <a:p>
            <a:r>
              <a:rPr lang="fr-FR" sz="2400">
                <a:solidFill>
                  <a:srgbClr val="FF0000"/>
                </a:solidFill>
                <a:latin typeface="Gill Sans MT" pitchFamily="34" charset="0"/>
              </a:rPr>
              <a:t>(modified)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fr-FR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Sensitivity</a:t>
            </a:r>
            <a:r>
              <a:rPr lang="fr-FR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to </a:t>
            </a:r>
            <a:r>
              <a:rPr lang="fr-FR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photolysis</a:t>
            </a:r>
            <a:r>
              <a:rPr lang="fr-FR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and </a:t>
            </a:r>
            <a:r>
              <a:rPr lang="fr-FR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oxidants</a:t>
            </a:r>
            <a:endParaRPr lang="fr-FR" sz="36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603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1258888" y="4221163"/>
            <a:ext cx="7499350" cy="2376487"/>
          </a:xfrm>
        </p:spPr>
        <p:txBody>
          <a:bodyPr/>
          <a:lstStyle/>
          <a:p>
            <a:pPr eaLnBrk="1" hangingPunct="1"/>
            <a:endParaRPr lang="en-GB" sz="2000" dirty="0" smtClean="0"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GB" sz="2000" dirty="0" smtClean="0"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GB" sz="2000" dirty="0" smtClean="0">
              <a:cs typeface="Arial" pitchFamily="34" charset="0"/>
            </a:endParaRPr>
          </a:p>
          <a:p>
            <a:pPr eaLnBrk="1" hangingPunct="1"/>
            <a:r>
              <a:rPr lang="en-GB" sz="2000" dirty="0" smtClean="0">
                <a:cs typeface="Arial" pitchFamily="34" charset="0"/>
              </a:rPr>
              <a:t>Not accounting for photolysis of SOA during </a:t>
            </a:r>
            <a:r>
              <a:rPr lang="en-GB" sz="2000" dirty="0" smtClean="0">
                <a:cs typeface="Arial" pitchFamily="34" charset="0"/>
              </a:rPr>
              <a:t>ageing</a:t>
            </a:r>
            <a:endParaRPr lang="en-GB" sz="2000" dirty="0" smtClean="0"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GB" sz="2000" dirty="0" smtClean="0">
                <a:cs typeface="Arial" pitchFamily="34" charset="0"/>
              </a:rPr>
              <a:t>          Accumulation of </a:t>
            </a:r>
            <a:r>
              <a:rPr lang="en-GB" sz="2000" dirty="0" err="1" smtClean="0">
                <a:cs typeface="Arial" pitchFamily="34" charset="0"/>
              </a:rPr>
              <a:t>condensables</a:t>
            </a:r>
            <a:r>
              <a:rPr lang="en-GB" sz="2000" dirty="0" smtClean="0">
                <a:cs typeface="Arial" pitchFamily="34" charset="0"/>
              </a:rPr>
              <a:t>         very high yields</a:t>
            </a:r>
          </a:p>
          <a:p>
            <a:pPr eaLnBrk="1" hangingPunct="1"/>
            <a:r>
              <a:rPr lang="en-GB" sz="2000" dirty="0" smtClean="0">
                <a:cs typeface="Arial" pitchFamily="34" charset="0"/>
              </a:rPr>
              <a:t>Not very sensitive to chosen OH or HO</a:t>
            </a:r>
            <a:r>
              <a:rPr lang="en-GB" sz="2000" baseline="-25000" dirty="0" smtClean="0">
                <a:cs typeface="Arial" pitchFamily="34" charset="0"/>
              </a:rPr>
              <a:t>2</a:t>
            </a:r>
            <a:r>
              <a:rPr lang="en-GB" sz="2000" dirty="0" smtClean="0">
                <a:cs typeface="Arial" pitchFamily="34" charset="0"/>
              </a:rPr>
              <a:t> </a:t>
            </a:r>
          </a:p>
          <a:p>
            <a:pPr eaLnBrk="1" hangingPunct="1">
              <a:buFont typeface="Wingdings 2" pitchFamily="18" charset="2"/>
              <a:buNone/>
            </a:pPr>
            <a:endParaRPr lang="en-GB" sz="2000" dirty="0" smtClean="0">
              <a:cs typeface="Arial" pitchFamily="34" charset="0"/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2662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26630" name="Rectangle 10"/>
          <p:cNvSpPr>
            <a:spLocks noChangeArrowheads="1"/>
          </p:cNvSpPr>
          <p:nvPr/>
        </p:nvSpPr>
        <p:spPr bwMode="auto">
          <a:xfrm>
            <a:off x="1128713" y="1706563"/>
            <a:ext cx="68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26631" name="Rectangle 11"/>
          <p:cNvSpPr>
            <a:spLocks noChangeArrowheads="1"/>
          </p:cNvSpPr>
          <p:nvPr/>
        </p:nvSpPr>
        <p:spPr bwMode="auto">
          <a:xfrm>
            <a:off x="1128713" y="1706563"/>
            <a:ext cx="6794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26632" name="Rectangle 12"/>
          <p:cNvSpPr>
            <a:spLocks noChangeArrowheads="1"/>
          </p:cNvSpPr>
          <p:nvPr/>
        </p:nvSpPr>
        <p:spPr bwMode="auto">
          <a:xfrm>
            <a:off x="1128713" y="1706563"/>
            <a:ext cx="692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26633" name="Rectangle 13"/>
          <p:cNvSpPr>
            <a:spLocks noChangeArrowheads="1"/>
          </p:cNvSpPr>
          <p:nvPr/>
        </p:nvSpPr>
        <p:spPr bwMode="auto">
          <a:xfrm>
            <a:off x="1128713" y="1706563"/>
            <a:ext cx="68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26634" name="Rectangle 14"/>
          <p:cNvSpPr>
            <a:spLocks noChangeArrowheads="1"/>
          </p:cNvSpPr>
          <p:nvPr/>
        </p:nvSpPr>
        <p:spPr bwMode="auto">
          <a:xfrm>
            <a:off x="1128713" y="1706563"/>
            <a:ext cx="68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26635" name="Rectangle 16"/>
          <p:cNvSpPr>
            <a:spLocks noChangeArrowheads="1"/>
          </p:cNvSpPr>
          <p:nvPr/>
        </p:nvSpPr>
        <p:spPr bwMode="auto">
          <a:xfrm>
            <a:off x="1128713" y="1706563"/>
            <a:ext cx="6794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26636" name="Rectangle 18"/>
          <p:cNvSpPr>
            <a:spLocks noChangeArrowheads="1"/>
          </p:cNvSpPr>
          <p:nvPr/>
        </p:nvSpPr>
        <p:spPr bwMode="auto">
          <a:xfrm>
            <a:off x="1128713" y="1706563"/>
            <a:ext cx="692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26637" name="Rectangle 20"/>
          <p:cNvSpPr>
            <a:spLocks noChangeArrowheads="1"/>
          </p:cNvSpPr>
          <p:nvPr/>
        </p:nvSpPr>
        <p:spPr bwMode="auto">
          <a:xfrm>
            <a:off x="1128713" y="1706563"/>
            <a:ext cx="68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cxnSp>
        <p:nvCxnSpPr>
          <p:cNvPr id="15" name="Rechte verbindingslijn met pijl 14"/>
          <p:cNvCxnSpPr/>
          <p:nvPr/>
        </p:nvCxnSpPr>
        <p:spPr>
          <a:xfrm>
            <a:off x="1692275" y="5949950"/>
            <a:ext cx="358775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met pijl 15"/>
          <p:cNvCxnSpPr/>
          <p:nvPr/>
        </p:nvCxnSpPr>
        <p:spPr>
          <a:xfrm>
            <a:off x="5364163" y="5949950"/>
            <a:ext cx="36036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640" name="Picture 2" descr="C:\Documents and Settings\Gebruiker\Mijn documenten\karl\Presentaties\Davis2010\Sensitivitytest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713" y="1268413"/>
            <a:ext cx="5048250" cy="419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hthoek 16"/>
          <p:cNvSpPr/>
          <p:nvPr/>
        </p:nvSpPr>
        <p:spPr>
          <a:xfrm>
            <a:off x="4643438" y="1844675"/>
            <a:ext cx="1873250" cy="215900"/>
          </a:xfrm>
          <a:prstGeom prst="rect">
            <a:avLst/>
          </a:prstGeom>
          <a:noFill/>
          <a:ln w="50800">
            <a:solidFill>
              <a:srgbClr val="FD35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8" name="Rechthoek 17"/>
          <p:cNvSpPr/>
          <p:nvPr/>
        </p:nvSpPr>
        <p:spPr>
          <a:xfrm>
            <a:off x="4643438" y="2205038"/>
            <a:ext cx="2089150" cy="927100"/>
          </a:xfrm>
          <a:prstGeom prst="rect">
            <a:avLst/>
          </a:prstGeom>
          <a:noFill/>
          <a:ln w="508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fr-FR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Comparison</a:t>
            </a:r>
            <a:r>
              <a:rPr lang="fr-FR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with</a:t>
            </a:r>
            <a:r>
              <a:rPr lang="fr-FR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other</a:t>
            </a:r>
            <a:r>
              <a:rPr lang="fr-FR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parameterizations</a:t>
            </a:r>
            <a:endParaRPr lang="fr-FR" sz="36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5603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1258888" y="1196975"/>
            <a:ext cx="2808287" cy="54006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GB" sz="2000" dirty="0" smtClean="0">
              <a:cs typeface="Arial" pitchFamily="34" charset="0"/>
            </a:endParaRPr>
          </a:p>
          <a:p>
            <a:pPr eaLnBrk="1" hangingPunct="1"/>
            <a:r>
              <a:rPr lang="en-GB" sz="2000" dirty="0" smtClean="0">
                <a:cs typeface="Arial" pitchFamily="34" charset="0"/>
              </a:rPr>
              <a:t>Low-</a:t>
            </a:r>
            <a:r>
              <a:rPr lang="en-GB" sz="2000" dirty="0" err="1" smtClean="0">
                <a:cs typeface="Arial" pitchFamily="34" charset="0"/>
              </a:rPr>
              <a:t>NO</a:t>
            </a:r>
            <a:r>
              <a:rPr lang="en-GB" sz="2000" baseline="-25000" dirty="0" err="1" smtClean="0">
                <a:cs typeface="Arial" pitchFamily="34" charset="0"/>
              </a:rPr>
              <a:t>x</a:t>
            </a:r>
            <a:r>
              <a:rPr lang="en-GB" sz="2000" dirty="0" smtClean="0">
                <a:cs typeface="Arial" pitchFamily="34" charset="0"/>
              </a:rPr>
              <a:t> :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GB" sz="2000" dirty="0" smtClean="0">
                <a:cs typeface="Arial" pitchFamily="34" charset="0"/>
              </a:rPr>
              <a:t>    Yields in this study are higher than for others,  </a:t>
            </a:r>
          </a:p>
          <a:p>
            <a:pPr lvl="1" eaLnBrk="1" hangingPunct="1"/>
            <a:r>
              <a:rPr lang="en-GB" sz="1600" dirty="0" smtClean="0">
                <a:cs typeface="Arial" pitchFamily="34" charset="0"/>
              </a:rPr>
              <a:t>Aging impact</a:t>
            </a:r>
          </a:p>
          <a:p>
            <a:pPr lvl="1" eaLnBrk="1" hangingPunct="1"/>
            <a:r>
              <a:rPr lang="en-GB" sz="1600" dirty="0" smtClean="0">
                <a:cs typeface="Arial" pitchFamily="34" charset="0"/>
              </a:rPr>
              <a:t>Very low-NO</a:t>
            </a:r>
            <a:r>
              <a:rPr lang="en-GB" sz="1600" baseline="-25000" dirty="0" smtClean="0">
                <a:cs typeface="Arial" pitchFamily="34" charset="0"/>
              </a:rPr>
              <a:t> x</a:t>
            </a:r>
            <a:r>
              <a:rPr lang="en-GB" sz="1600" dirty="0" smtClean="0">
                <a:cs typeface="Arial" pitchFamily="34" charset="0"/>
              </a:rPr>
              <a:t>  </a:t>
            </a:r>
            <a:endParaRPr lang="en-GB" sz="1600" baseline="-25000" dirty="0" smtClean="0">
              <a:cs typeface="Arial" pitchFamily="34" charset="0"/>
            </a:endParaRPr>
          </a:p>
          <a:p>
            <a:pPr eaLnBrk="1" hangingPunct="1"/>
            <a:r>
              <a:rPr lang="en-GB" sz="2000" dirty="0" smtClean="0">
                <a:cs typeface="Arial" pitchFamily="34" charset="0"/>
              </a:rPr>
              <a:t>But, also high yields in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GB" sz="2000" dirty="0" smtClean="0">
                <a:cs typeface="Arial" pitchFamily="34" charset="0"/>
              </a:rPr>
              <a:t>Ng et al. (2007)</a:t>
            </a:r>
          </a:p>
          <a:p>
            <a:pPr eaLnBrk="1" hangingPunct="1">
              <a:buFont typeface="Wingdings 2" pitchFamily="18" charset="2"/>
              <a:buNone/>
            </a:pPr>
            <a:endParaRPr lang="en-GB" sz="2000" dirty="0" smtClean="0">
              <a:cs typeface="Arial" pitchFamily="34" charset="0"/>
            </a:endParaRPr>
          </a:p>
          <a:p>
            <a:pPr eaLnBrk="1" hangingPunct="1"/>
            <a:r>
              <a:rPr lang="en-GB" sz="2000" smtClean="0">
                <a:cs typeface="Arial" pitchFamily="34" charset="0"/>
              </a:rPr>
              <a:t>High-NO</a:t>
            </a:r>
            <a:r>
              <a:rPr lang="en-GB" sz="2000" baseline="-25000" smtClean="0">
                <a:cs typeface="Arial" pitchFamily="34" charset="0"/>
              </a:rPr>
              <a:t>x</a:t>
            </a:r>
            <a:r>
              <a:rPr lang="en-GB" sz="2000" dirty="0" smtClean="0">
                <a:cs typeface="Arial" pitchFamily="34" charset="0"/>
              </a:rPr>
              <a:t> :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GB" sz="2000" dirty="0" smtClean="0">
                <a:cs typeface="Arial" pitchFamily="34" charset="0"/>
              </a:rPr>
              <a:t>    similar to Presto et al. (2005)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2560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25606" name="Rectangle 10"/>
          <p:cNvSpPr>
            <a:spLocks noChangeArrowheads="1"/>
          </p:cNvSpPr>
          <p:nvPr/>
        </p:nvSpPr>
        <p:spPr bwMode="auto">
          <a:xfrm>
            <a:off x="1128713" y="1706563"/>
            <a:ext cx="68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25607" name="Rectangle 11"/>
          <p:cNvSpPr>
            <a:spLocks noChangeArrowheads="1"/>
          </p:cNvSpPr>
          <p:nvPr/>
        </p:nvSpPr>
        <p:spPr bwMode="auto">
          <a:xfrm>
            <a:off x="1128713" y="1706563"/>
            <a:ext cx="6794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25608" name="Rectangle 12"/>
          <p:cNvSpPr>
            <a:spLocks noChangeArrowheads="1"/>
          </p:cNvSpPr>
          <p:nvPr/>
        </p:nvSpPr>
        <p:spPr bwMode="auto">
          <a:xfrm>
            <a:off x="1128713" y="1706563"/>
            <a:ext cx="692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25609" name="Rectangle 13"/>
          <p:cNvSpPr>
            <a:spLocks noChangeArrowheads="1"/>
          </p:cNvSpPr>
          <p:nvPr/>
        </p:nvSpPr>
        <p:spPr bwMode="auto">
          <a:xfrm>
            <a:off x="1128713" y="1706563"/>
            <a:ext cx="68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25610" name="Rectangle 14"/>
          <p:cNvSpPr>
            <a:spLocks noChangeArrowheads="1"/>
          </p:cNvSpPr>
          <p:nvPr/>
        </p:nvSpPr>
        <p:spPr bwMode="auto">
          <a:xfrm>
            <a:off x="1128713" y="1706563"/>
            <a:ext cx="68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25611" name="Rectangle 16"/>
          <p:cNvSpPr>
            <a:spLocks noChangeArrowheads="1"/>
          </p:cNvSpPr>
          <p:nvPr/>
        </p:nvSpPr>
        <p:spPr bwMode="auto">
          <a:xfrm>
            <a:off x="1128713" y="1706563"/>
            <a:ext cx="6794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25612" name="Rectangle 18"/>
          <p:cNvSpPr>
            <a:spLocks noChangeArrowheads="1"/>
          </p:cNvSpPr>
          <p:nvPr/>
        </p:nvSpPr>
        <p:spPr bwMode="auto">
          <a:xfrm>
            <a:off x="1128713" y="1706563"/>
            <a:ext cx="692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25613" name="Rectangle 20"/>
          <p:cNvSpPr>
            <a:spLocks noChangeArrowheads="1"/>
          </p:cNvSpPr>
          <p:nvPr/>
        </p:nvSpPr>
        <p:spPr bwMode="auto">
          <a:xfrm>
            <a:off x="1128713" y="1706563"/>
            <a:ext cx="68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cxnSp>
        <p:nvCxnSpPr>
          <p:cNvPr id="16" name="Rechte verbindingslijn met pijl 15"/>
          <p:cNvCxnSpPr/>
          <p:nvPr/>
        </p:nvCxnSpPr>
        <p:spPr>
          <a:xfrm>
            <a:off x="5364163" y="5949950"/>
            <a:ext cx="36036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615" name="Picture 2" descr="C:\Documents and Settings\Gebruiker\Mijn documenten\karl\Presentaties\Davis2010\Comparisonotherparam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57675" y="1124744"/>
            <a:ext cx="4886325" cy="546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6" name="Tekstvak 17"/>
          <p:cNvSpPr txBox="1">
            <a:spLocks noChangeArrowheads="1"/>
          </p:cNvSpPr>
          <p:nvPr/>
        </p:nvSpPr>
        <p:spPr bwMode="auto">
          <a:xfrm>
            <a:off x="5076056" y="1340768"/>
            <a:ext cx="1187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dirty="0"/>
              <a:t>T = 298 K</a:t>
            </a:r>
          </a:p>
        </p:txBody>
      </p:sp>
      <p:cxnSp>
        <p:nvCxnSpPr>
          <p:cNvPr id="17" name="Rechte verbindingslijn met pijl 16"/>
          <p:cNvCxnSpPr/>
          <p:nvPr/>
        </p:nvCxnSpPr>
        <p:spPr>
          <a:xfrm rot="10800000">
            <a:off x="5580112" y="2132856"/>
            <a:ext cx="574675" cy="36195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met pijl 17"/>
          <p:cNvCxnSpPr/>
          <p:nvPr/>
        </p:nvCxnSpPr>
        <p:spPr>
          <a:xfrm rot="10800000" flipV="1">
            <a:off x="5580112" y="2852936"/>
            <a:ext cx="583060" cy="493762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hthoek 19"/>
          <p:cNvSpPr/>
          <p:nvPr/>
        </p:nvSpPr>
        <p:spPr>
          <a:xfrm>
            <a:off x="7380312" y="2996952"/>
            <a:ext cx="1440160" cy="260648"/>
          </a:xfrm>
          <a:prstGeom prst="rect">
            <a:avLst/>
          </a:prstGeom>
          <a:noFill/>
          <a:ln w="508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hthoek 21"/>
          <p:cNvSpPr/>
          <p:nvPr/>
        </p:nvSpPr>
        <p:spPr>
          <a:xfrm>
            <a:off x="7380312" y="3284984"/>
            <a:ext cx="1440160" cy="260648"/>
          </a:xfrm>
          <a:prstGeom prst="rect">
            <a:avLst/>
          </a:prstGeom>
          <a:noFill/>
          <a:ln w="50800"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3" name="Rechte verbindingslijn met pijl 22"/>
          <p:cNvCxnSpPr/>
          <p:nvPr/>
        </p:nvCxnSpPr>
        <p:spPr>
          <a:xfrm rot="10800000">
            <a:off x="7164288" y="5877272"/>
            <a:ext cx="574675" cy="361950"/>
          </a:xfrm>
          <a:prstGeom prst="straightConnector1">
            <a:avLst/>
          </a:prstGeom>
          <a:ln w="25400">
            <a:solidFill>
              <a:srgbClr val="2BF54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hthoek 23"/>
          <p:cNvSpPr/>
          <p:nvPr/>
        </p:nvSpPr>
        <p:spPr>
          <a:xfrm>
            <a:off x="7380312" y="1988840"/>
            <a:ext cx="1584176" cy="260648"/>
          </a:xfrm>
          <a:prstGeom prst="rect">
            <a:avLst/>
          </a:prstGeom>
          <a:noFill/>
          <a:ln w="50800">
            <a:solidFill>
              <a:srgbClr val="2BF5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hthoek 24"/>
          <p:cNvSpPr/>
          <p:nvPr/>
        </p:nvSpPr>
        <p:spPr>
          <a:xfrm>
            <a:off x="7380312" y="3429000"/>
            <a:ext cx="1440160" cy="260648"/>
          </a:xfrm>
          <a:prstGeom prst="rect">
            <a:avLst/>
          </a:prstGeom>
          <a:noFill/>
          <a:ln w="50800">
            <a:solidFill>
              <a:srgbClr val="2BF54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hthoek 25"/>
          <p:cNvSpPr/>
          <p:nvPr/>
        </p:nvSpPr>
        <p:spPr>
          <a:xfrm>
            <a:off x="7380312" y="3140968"/>
            <a:ext cx="1440160" cy="260648"/>
          </a:xfrm>
          <a:prstGeom prst="rect">
            <a:avLst/>
          </a:prstGeom>
          <a:noFill/>
          <a:ln w="508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7" name="Rechte verbindingslijn met pijl 26"/>
          <p:cNvCxnSpPr/>
          <p:nvPr/>
        </p:nvCxnSpPr>
        <p:spPr>
          <a:xfrm rot="10800000">
            <a:off x="7524328" y="5805264"/>
            <a:ext cx="574675" cy="36195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met pijl 27"/>
          <p:cNvCxnSpPr/>
          <p:nvPr/>
        </p:nvCxnSpPr>
        <p:spPr>
          <a:xfrm flipV="1">
            <a:off x="6732240" y="2564904"/>
            <a:ext cx="497060" cy="144016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2" grpId="0" animBg="1"/>
      <p:bldP spid="22" grpId="1" animBg="1"/>
      <p:bldP spid="24" grpId="0" animBg="1"/>
      <p:bldP spid="25" grpId="0" animBg="1"/>
      <p:bldP spid="2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fr-FR" sz="4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Summary</a:t>
            </a:r>
            <a:endParaRPr lang="fr-FR" sz="4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2771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1258888" y="1196975"/>
            <a:ext cx="7885112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GB" sz="2400" dirty="0" smtClean="0">
                <a:cs typeface="Arial" pitchFamily="34" charset="0"/>
              </a:rPr>
              <a:t>BOREAM simulations of smog chamber photo-oxidation:  most SOA yields within factor 2</a:t>
            </a:r>
          </a:p>
          <a:p>
            <a:pPr eaLnBrk="1" hangingPunct="1">
              <a:defRPr/>
            </a:pPr>
            <a:r>
              <a:rPr lang="en-GB" sz="2400" dirty="0" smtClean="0">
                <a:cs typeface="Arial" pitchFamily="34" charset="0"/>
              </a:rPr>
              <a:t>Some overestimations for low-</a:t>
            </a:r>
            <a:r>
              <a:rPr lang="en-GB" sz="2400" dirty="0" err="1" smtClean="0">
                <a:cs typeface="Arial" pitchFamily="34" charset="0"/>
              </a:rPr>
              <a:t>NO</a:t>
            </a:r>
            <a:r>
              <a:rPr lang="en-GB" sz="2400" baseline="-25000" dirty="0" err="1" smtClean="0">
                <a:cs typeface="Arial" pitchFamily="34" charset="0"/>
              </a:rPr>
              <a:t>x</a:t>
            </a:r>
            <a:endParaRPr lang="en-GB" sz="2000" dirty="0" smtClean="0">
              <a:cs typeface="Arial" pitchFamily="34" charset="0"/>
            </a:endParaRPr>
          </a:p>
          <a:p>
            <a:pPr eaLnBrk="1" hangingPunct="1">
              <a:buNone/>
              <a:defRPr/>
            </a:pPr>
            <a:endParaRPr lang="en-GB" sz="2400" dirty="0" smtClean="0">
              <a:cs typeface="Arial" pitchFamily="34" charset="0"/>
            </a:endParaRPr>
          </a:p>
          <a:p>
            <a:pPr eaLnBrk="1" hangingPunct="1">
              <a:defRPr/>
            </a:pPr>
            <a:r>
              <a:rPr lang="en-GB" sz="2400" dirty="0" smtClean="0">
                <a:cs typeface="Arial" pitchFamily="34" charset="0"/>
              </a:rPr>
              <a:t>10-product </a:t>
            </a:r>
            <a:r>
              <a:rPr lang="en-GB" sz="2400" dirty="0" smtClean="0">
                <a:cs typeface="Arial" pitchFamily="34" charset="0"/>
              </a:rPr>
              <a:t>model fit to explicit box model BOREAM including aging</a:t>
            </a:r>
          </a:p>
          <a:p>
            <a:pPr eaLnBrk="1" hangingPunct="1">
              <a:defRPr/>
            </a:pPr>
            <a:r>
              <a:rPr lang="en-GB" sz="2400" dirty="0" smtClean="0">
                <a:cs typeface="Arial" pitchFamily="34" charset="0"/>
              </a:rPr>
              <a:t>Low-</a:t>
            </a:r>
            <a:r>
              <a:rPr lang="en-GB" sz="2400" dirty="0" err="1" smtClean="0">
                <a:cs typeface="Arial" pitchFamily="34" charset="0"/>
              </a:rPr>
              <a:t>NO</a:t>
            </a:r>
            <a:r>
              <a:rPr lang="en-GB" sz="2400" baseline="-25000" dirty="0" err="1" smtClean="0">
                <a:cs typeface="Arial" pitchFamily="34" charset="0"/>
              </a:rPr>
              <a:t>x</a:t>
            </a:r>
            <a:r>
              <a:rPr lang="en-GB" sz="2400" dirty="0" smtClean="0">
                <a:cs typeface="Arial" pitchFamily="34" charset="0"/>
              </a:rPr>
              <a:t> SOA higher than previous parameterizations based on smog chambers (impact aging)</a:t>
            </a:r>
          </a:p>
          <a:p>
            <a:pPr eaLnBrk="1" hangingPunct="1">
              <a:defRPr/>
            </a:pPr>
            <a:r>
              <a:rPr lang="en-GB" sz="2400" dirty="0" smtClean="0">
                <a:cs typeface="Arial" pitchFamily="34" charset="0"/>
              </a:rPr>
              <a:t>Photolysis of compounds in aerosol phase important</a:t>
            </a:r>
          </a:p>
          <a:p>
            <a:pPr eaLnBrk="1" hangingPunct="1">
              <a:defRPr/>
            </a:pPr>
            <a:endParaRPr lang="en-GB" sz="2400" dirty="0" smtClean="0">
              <a:cs typeface="Arial" pitchFamily="34" charset="0"/>
            </a:endParaRPr>
          </a:p>
          <a:p>
            <a:pPr eaLnBrk="1" hangingPunct="1">
              <a:defRPr/>
            </a:pPr>
            <a:r>
              <a:rPr lang="en-GB" sz="2400" dirty="0" smtClean="0">
                <a:cs typeface="Arial" pitchFamily="34" charset="0"/>
              </a:rPr>
              <a:t>EVAPORATION: </a:t>
            </a:r>
            <a:r>
              <a:rPr lang="en-GB" sz="2400" dirty="0" smtClean="0">
                <a:cs typeface="Arial" pitchFamily="34" charset="0"/>
              </a:rPr>
              <a:t>New </a:t>
            </a:r>
            <a:r>
              <a:rPr lang="en-GB" sz="2400" dirty="0" smtClean="0">
                <a:cs typeface="Arial" pitchFamily="34" charset="0"/>
              </a:rPr>
              <a:t>vapour pressure </a:t>
            </a:r>
            <a:r>
              <a:rPr lang="en-GB" sz="2400" dirty="0" smtClean="0">
                <a:cs typeface="Arial" pitchFamily="34" charset="0"/>
              </a:rPr>
              <a:t>estimation method</a:t>
            </a:r>
            <a:endParaRPr lang="en-GB" sz="2400" dirty="0" smtClean="0">
              <a:cs typeface="Arial" pitchFamily="34" charset="0"/>
            </a:endParaRPr>
          </a:p>
          <a:p>
            <a:pPr eaLnBrk="1" hangingPunct="1">
              <a:buNone/>
              <a:defRPr/>
            </a:pPr>
            <a:endParaRPr lang="en-GB" sz="2400" dirty="0" smtClean="0">
              <a:cs typeface="Arial" pitchFamily="34" charset="0"/>
            </a:endParaRPr>
          </a:p>
          <a:p>
            <a:pPr eaLnBrk="1" hangingPunct="1">
              <a:defRPr/>
            </a:pPr>
            <a:endParaRPr lang="en-GB" sz="2400" dirty="0" smtClean="0">
              <a:cs typeface="Arial" pitchFamily="34" charset="0"/>
            </a:endParaRPr>
          </a:p>
          <a:p>
            <a:pPr eaLnBrk="1" hangingPunct="1">
              <a:defRPr/>
            </a:pPr>
            <a:endParaRPr lang="en-GB" sz="1800" dirty="0" smtClean="0">
              <a:cs typeface="Arial" pitchFamily="34" charset="0"/>
            </a:endParaRPr>
          </a:p>
          <a:p>
            <a:pPr marL="742950" lvl="1" indent="-285750" eaLnBrk="1" hangingPunct="1">
              <a:buFont typeface="Verdana" pitchFamily="34" charset="0"/>
              <a:buNone/>
              <a:defRPr/>
            </a:pPr>
            <a:endParaRPr lang="el-GR" sz="1800" dirty="0" smtClean="0">
              <a:latin typeface="Gill Sans MT" pitchFamily="34" charset="0"/>
              <a:cs typeface="Arial" pitchFamily="34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1128713" y="1706563"/>
            <a:ext cx="68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1128713" y="1706563"/>
            <a:ext cx="6794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1128713" y="1706563"/>
            <a:ext cx="692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1128713" y="1706563"/>
            <a:ext cx="68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1128713" y="1706563"/>
            <a:ext cx="68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1128713" y="1706563"/>
            <a:ext cx="6794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1128713" y="1706563"/>
            <a:ext cx="692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1128713" y="1706563"/>
            <a:ext cx="68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sz="3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Outline</a:t>
            </a:r>
          </a:p>
        </p:txBody>
      </p:sp>
      <p:sp>
        <p:nvSpPr>
          <p:cNvPr id="18435" name="Tijdelijke aanduiding voor inhoud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GB" sz="2800" dirty="0" smtClean="0"/>
          </a:p>
          <a:p>
            <a:pPr eaLnBrk="1" hangingPunct="1"/>
            <a:r>
              <a:rPr lang="en-GB" sz="2800" dirty="0" smtClean="0"/>
              <a:t>BOREAM: Detailed model for 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α-</a:t>
            </a:r>
            <a:r>
              <a:rPr lang="en-GB" sz="2800" dirty="0" err="1" smtClean="0">
                <a:latin typeface="Arial" pitchFamily="34" charset="0"/>
                <a:cs typeface="Arial" pitchFamily="34" charset="0"/>
              </a:rPr>
              <a:t>pinene</a:t>
            </a:r>
            <a:r>
              <a:rPr lang="en-GB" sz="2800" dirty="0" smtClean="0">
                <a:latin typeface="Arial" pitchFamily="34" charset="0"/>
                <a:cs typeface="Arial" pitchFamily="34" charset="0"/>
              </a:rPr>
              <a:t> SOA</a:t>
            </a:r>
          </a:p>
          <a:p>
            <a:pPr eaLnBrk="1" hangingPunct="1"/>
            <a:r>
              <a:rPr lang="en-GB" sz="2800" dirty="0" smtClean="0">
                <a:cs typeface="Arial" pitchFamily="34" charset="0"/>
              </a:rPr>
              <a:t>Simulations of smog chamber experiments</a:t>
            </a:r>
            <a:endParaRPr lang="en-GB" sz="2400" dirty="0" smtClean="0">
              <a:cs typeface="Arial" pitchFamily="34" charset="0"/>
            </a:endParaRPr>
          </a:p>
          <a:p>
            <a:pPr eaLnBrk="1" hangingPunct="1"/>
            <a:r>
              <a:rPr lang="en-GB" sz="2800" dirty="0" smtClean="0"/>
              <a:t>10-product model parameterization including ageing</a:t>
            </a:r>
          </a:p>
          <a:p>
            <a:pPr eaLnBrk="1" hangingPunct="1">
              <a:buNone/>
            </a:pPr>
            <a:endParaRPr lang="en-GB" sz="2800" dirty="0" smtClean="0"/>
          </a:p>
          <a:p>
            <a:pPr eaLnBrk="1" hangingPunct="1">
              <a:buFont typeface="Wingdings 2" pitchFamily="18" charset="2"/>
              <a:buNone/>
            </a:pPr>
            <a:endParaRPr lang="en-GB" sz="2800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fr-FR" dirty="0" smtClean="0"/>
          </a:p>
          <a:p>
            <a:pPr eaLnBrk="1" hangingPunct="1"/>
            <a:endParaRPr lang="fr-FR" dirty="0" smtClean="0"/>
          </a:p>
          <a:p>
            <a:pPr eaLnBrk="1" hangingPunct="1"/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907704" y="5715000"/>
            <a:ext cx="74993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fr-FR" sz="4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Thank</a:t>
            </a:r>
            <a:r>
              <a:rPr lang="fr-F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sz="4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you</a:t>
            </a:r>
            <a:r>
              <a:rPr lang="fr-F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for </a:t>
            </a:r>
            <a:r>
              <a:rPr lang="fr-FR" sz="4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your</a:t>
            </a:r>
            <a:r>
              <a:rPr lang="fr-FR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attention!</a:t>
            </a:r>
          </a:p>
        </p:txBody>
      </p:sp>
      <p:sp>
        <p:nvSpPr>
          <p:cNvPr id="35843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1258888" y="1196975"/>
            <a:ext cx="7885112" cy="4800600"/>
          </a:xfrm>
        </p:spPr>
        <p:txBody>
          <a:bodyPr/>
          <a:lstStyle/>
          <a:p>
            <a:pPr eaLnBrk="1" hangingPunct="1"/>
            <a:endParaRPr lang="en-GB" sz="1800" smtClean="0">
              <a:cs typeface="Arial" pitchFamily="34" charset="0"/>
            </a:endParaRPr>
          </a:p>
          <a:p>
            <a:pPr eaLnBrk="1" hangingPunct="1"/>
            <a:endParaRPr lang="en-GB" sz="1800" smtClean="0">
              <a:cs typeface="Arial" pitchFamily="34" charset="0"/>
            </a:endParaRPr>
          </a:p>
          <a:p>
            <a:pPr marL="742950" lvl="1" indent="-285750" eaLnBrk="1" hangingPunct="1">
              <a:buFont typeface="Verdana" pitchFamily="34" charset="0"/>
              <a:buNone/>
            </a:pPr>
            <a:endParaRPr lang="el-GR" sz="1800" smtClean="0">
              <a:latin typeface="Gill Sans MT" pitchFamily="34" charset="0"/>
              <a:cs typeface="Arial" pitchFamily="34" charset="0"/>
            </a:endParaRP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1128713" y="1706563"/>
            <a:ext cx="68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1128713" y="1706563"/>
            <a:ext cx="6794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1128713" y="1706563"/>
            <a:ext cx="692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1128713" y="1706563"/>
            <a:ext cx="68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1128713" y="1706563"/>
            <a:ext cx="68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1128713" y="1706563"/>
            <a:ext cx="6794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1128713" y="1706563"/>
            <a:ext cx="692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1128713" y="1706563"/>
            <a:ext cx="68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pic>
        <p:nvPicPr>
          <p:cNvPr id="35854" name="Picture 14" descr="C:\Documents and Settings\Gebruiker\Mijn documenten\karl\Presentaties\Davis2010\ardenne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652588"/>
            <a:ext cx="6126472" cy="4080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 bwMode="auto">
          <a:xfrm>
            <a:off x="1403350" y="0"/>
            <a:ext cx="74993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fr-FR" sz="40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6867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1258888" y="1196975"/>
            <a:ext cx="7885112" cy="4800600"/>
          </a:xfrm>
        </p:spPr>
        <p:txBody>
          <a:bodyPr/>
          <a:lstStyle/>
          <a:p>
            <a:pPr eaLnBrk="1" hangingPunct="1"/>
            <a:endParaRPr lang="en-GB" sz="1800" smtClean="0">
              <a:cs typeface="Arial" pitchFamily="34" charset="0"/>
            </a:endParaRPr>
          </a:p>
          <a:p>
            <a:pPr eaLnBrk="1" hangingPunct="1"/>
            <a:endParaRPr lang="en-GB" sz="1800" smtClean="0">
              <a:cs typeface="Arial" pitchFamily="34" charset="0"/>
            </a:endParaRPr>
          </a:p>
          <a:p>
            <a:pPr marL="742950" lvl="1" indent="-285750" eaLnBrk="1" hangingPunct="1">
              <a:buFont typeface="Verdana" pitchFamily="34" charset="0"/>
              <a:buNone/>
            </a:pPr>
            <a:endParaRPr lang="el-GR" sz="1800" smtClean="0">
              <a:latin typeface="Gill Sans MT" pitchFamily="34" charset="0"/>
              <a:cs typeface="Arial" pitchFamily="34" charset="0"/>
            </a:endParaRP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1128713" y="1706563"/>
            <a:ext cx="68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1128713" y="1706563"/>
            <a:ext cx="6794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1128713" y="1706563"/>
            <a:ext cx="692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1128713" y="1706563"/>
            <a:ext cx="68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1128713" y="1706563"/>
            <a:ext cx="68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1128713" y="1706563"/>
            <a:ext cx="6794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1128713" y="1706563"/>
            <a:ext cx="69215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1128713" y="1706563"/>
            <a:ext cx="685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pic>
        <p:nvPicPr>
          <p:cNvPr id="36878" name="Picture 14" descr="BOREAMozonolysi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9720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9" name="Picture 16" descr="BOREAMPINAL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05350" y="333375"/>
            <a:ext cx="4438650" cy="616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80" name="Text Box 17"/>
          <p:cNvSpPr txBox="1">
            <a:spLocks noChangeArrowheads="1"/>
          </p:cNvSpPr>
          <p:nvPr/>
        </p:nvSpPr>
        <p:spPr bwMode="auto">
          <a:xfrm>
            <a:off x="3040063" y="-7938"/>
            <a:ext cx="23955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36881" name="Text Box 18"/>
          <p:cNvSpPr txBox="1">
            <a:spLocks noChangeArrowheads="1"/>
          </p:cNvSpPr>
          <p:nvPr/>
        </p:nvSpPr>
        <p:spPr bwMode="auto">
          <a:xfrm>
            <a:off x="3040063" y="65088"/>
            <a:ext cx="4635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>
                <a:cs typeface="Arial" pitchFamily="34" charset="0"/>
              </a:rPr>
              <a:t>α</a:t>
            </a:r>
            <a:r>
              <a:rPr lang="fr-BE">
                <a:cs typeface="Arial" pitchFamily="34" charset="0"/>
              </a:rPr>
              <a:t>-pinene + O</a:t>
            </a:r>
            <a:r>
              <a:rPr lang="fr-BE" baseline="-25000">
                <a:cs typeface="Arial" pitchFamily="34" charset="0"/>
              </a:rPr>
              <a:t>3</a:t>
            </a:r>
            <a:r>
              <a:rPr lang="fr-BE">
                <a:cs typeface="Arial" pitchFamily="34" charset="0"/>
              </a:rPr>
              <a:t> and pinonaldehyde chemistry</a:t>
            </a:r>
            <a:endParaRPr lang="el-GR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fr-FR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BOREAM : explicit model for </a:t>
            </a:r>
            <a:r>
              <a:rPr lang="el-GR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ill Sans MT" pitchFamily="34" charset="0"/>
              </a:rPr>
              <a:t>α</a:t>
            </a:r>
            <a:r>
              <a:rPr lang="fr-FR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fr-FR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pinene</a:t>
            </a:r>
            <a:r>
              <a:rPr lang="fr-FR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SOA</a:t>
            </a:r>
          </a:p>
        </p:txBody>
      </p:sp>
      <p:sp>
        <p:nvSpPr>
          <p:cNvPr id="19459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1325563" y="1292225"/>
            <a:ext cx="7818437" cy="4800600"/>
          </a:xfrm>
        </p:spPr>
        <p:txBody>
          <a:bodyPr/>
          <a:lstStyle/>
          <a:p>
            <a:pPr eaLnBrk="1" hangingPunct="1"/>
            <a:endParaRPr lang="fr-BE" sz="2400" dirty="0" smtClean="0"/>
          </a:p>
          <a:p>
            <a:pPr eaLnBrk="1" hangingPunct="1"/>
            <a:endParaRPr lang="fr-BE" sz="2400" dirty="0" smtClean="0"/>
          </a:p>
          <a:p>
            <a:pPr eaLnBrk="1" hangingPunct="1"/>
            <a:r>
              <a:rPr lang="fr-BE" sz="2400" dirty="0" err="1" smtClean="0"/>
              <a:t>Gas</a:t>
            </a:r>
            <a:r>
              <a:rPr lang="fr-BE" sz="2400" dirty="0" smtClean="0"/>
              <a:t> phase </a:t>
            </a:r>
            <a:r>
              <a:rPr lang="fr-BE" sz="2400" dirty="0" err="1" smtClean="0"/>
              <a:t>reaction</a:t>
            </a:r>
            <a:r>
              <a:rPr lang="fr-BE" sz="2400" dirty="0" smtClean="0"/>
              <a:t> model </a:t>
            </a:r>
            <a:r>
              <a:rPr lang="fr-BE" sz="2400" dirty="0" err="1" smtClean="0"/>
              <a:t>with</a:t>
            </a:r>
            <a:r>
              <a:rPr lang="fr-BE" sz="2400" dirty="0" smtClean="0"/>
              <a:t> </a:t>
            </a:r>
            <a:r>
              <a:rPr lang="fr-BE" sz="2400" dirty="0" err="1" smtClean="0"/>
              <a:t>additional</a:t>
            </a:r>
            <a:r>
              <a:rPr lang="fr-BE" sz="2400" dirty="0" smtClean="0"/>
              <a:t> </a:t>
            </a:r>
            <a:r>
              <a:rPr lang="fr-BE" sz="2400" dirty="0" err="1" smtClean="0"/>
              <a:t>generic</a:t>
            </a:r>
            <a:r>
              <a:rPr lang="fr-BE" sz="2400" dirty="0" smtClean="0"/>
              <a:t> </a:t>
            </a:r>
            <a:r>
              <a:rPr lang="fr-BE" sz="2400" dirty="0" err="1" smtClean="0"/>
              <a:t>chemistry</a:t>
            </a:r>
            <a:r>
              <a:rPr lang="fr-BE" sz="2400" dirty="0" smtClean="0"/>
              <a:t> and </a:t>
            </a:r>
            <a:r>
              <a:rPr lang="fr-BE" sz="2400" dirty="0" err="1" smtClean="0"/>
              <a:t>aerosol</a:t>
            </a:r>
            <a:r>
              <a:rPr lang="fr-BE" sz="2400" dirty="0" smtClean="0"/>
              <a:t> formation module</a:t>
            </a:r>
            <a:endParaRPr lang="en-US" sz="2400" dirty="0" smtClean="0"/>
          </a:p>
          <a:p>
            <a:pPr eaLnBrk="1" hangingPunct="1"/>
            <a:r>
              <a:rPr lang="fr-BE" sz="2400" dirty="0" smtClean="0"/>
              <a:t>10000 </a:t>
            </a:r>
            <a:r>
              <a:rPr lang="fr-BE" sz="2400" dirty="0" err="1" smtClean="0"/>
              <a:t>reactions</a:t>
            </a:r>
            <a:r>
              <a:rPr lang="fr-BE" sz="2400" dirty="0" smtClean="0"/>
              <a:t>, 2500 compounds</a:t>
            </a:r>
          </a:p>
          <a:p>
            <a:pPr eaLnBrk="1" hangingPunct="1"/>
            <a:r>
              <a:rPr lang="fr-BE" sz="2400" dirty="0" err="1" smtClean="0"/>
              <a:t>Using</a:t>
            </a:r>
            <a:r>
              <a:rPr lang="fr-BE" sz="2400" dirty="0" smtClean="0"/>
              <a:t> KPP </a:t>
            </a:r>
            <a:r>
              <a:rPr lang="fr-BE" sz="2400" dirty="0" err="1" smtClean="0"/>
              <a:t>solver</a:t>
            </a:r>
            <a:endParaRPr lang="fr-BE" sz="2400" dirty="0" smtClean="0"/>
          </a:p>
          <a:p>
            <a:pPr eaLnBrk="1" hangingPunct="1"/>
            <a:r>
              <a:rPr lang="fr-BE" sz="2400" dirty="0" err="1" smtClean="0"/>
              <a:t>Capouet</a:t>
            </a:r>
            <a:r>
              <a:rPr lang="fr-BE" sz="2400" dirty="0" smtClean="0"/>
              <a:t> et al. (2008),  Ceulemans et al. (2010)</a:t>
            </a:r>
          </a:p>
          <a:p>
            <a:pPr eaLnBrk="1" hangingPunct="1">
              <a:buFont typeface="Wingdings 2" pitchFamily="18" charset="2"/>
              <a:buNone/>
            </a:pPr>
            <a:endParaRPr lang="fr-F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fr-FR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Explicit </a:t>
            </a:r>
            <a:r>
              <a:rPr lang="fr-FR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chemistry</a:t>
            </a:r>
            <a:endParaRPr lang="fr-FR" sz="36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483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1325563" y="1341438"/>
            <a:ext cx="7818437" cy="4800600"/>
          </a:xfrm>
        </p:spPr>
        <p:txBody>
          <a:bodyPr/>
          <a:lstStyle/>
          <a:p>
            <a:pPr eaLnBrk="1" hangingPunct="1"/>
            <a:endParaRPr lang="fr-FR" sz="2400" smtClean="0"/>
          </a:p>
        </p:txBody>
      </p:sp>
      <p:pic>
        <p:nvPicPr>
          <p:cNvPr id="20484" name="Picture 15" descr="apino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475" y="1114425"/>
            <a:ext cx="5364163" cy="574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Text Box 16"/>
          <p:cNvSpPr txBox="1">
            <a:spLocks noChangeArrowheads="1"/>
          </p:cNvSpPr>
          <p:nvPr/>
        </p:nvSpPr>
        <p:spPr bwMode="auto">
          <a:xfrm>
            <a:off x="1116013" y="1341438"/>
            <a:ext cx="2198687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000" dirty="0">
                <a:latin typeface="Gill Sans MT" pitchFamily="34" charset="0"/>
              </a:rPr>
              <a:t> Based on advanced theoretical calculations and SARs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fr-BE" sz="2000" dirty="0" err="1">
                <a:latin typeface="Gill Sans MT" pitchFamily="34" charset="0"/>
              </a:rPr>
              <a:t>Oxidation</a:t>
            </a:r>
            <a:r>
              <a:rPr lang="fr-BE" sz="2000" dirty="0">
                <a:latin typeface="Gill Sans MT" pitchFamily="34" charset="0"/>
              </a:rPr>
              <a:t> by OH, O</a:t>
            </a:r>
            <a:r>
              <a:rPr lang="fr-BE" sz="2000" baseline="-25000" dirty="0">
                <a:latin typeface="Gill Sans MT" pitchFamily="34" charset="0"/>
              </a:rPr>
              <a:t>3</a:t>
            </a:r>
            <a:r>
              <a:rPr lang="fr-BE" sz="2000" dirty="0">
                <a:latin typeface="Gill Sans MT" pitchFamily="34" charset="0"/>
              </a:rPr>
              <a:t> and NO</a:t>
            </a:r>
            <a:r>
              <a:rPr lang="fr-BE" sz="2000" baseline="-25000" dirty="0">
                <a:latin typeface="Gill Sans MT" pitchFamily="34" charset="0"/>
              </a:rPr>
              <a:t>3 </a:t>
            </a:r>
            <a:endParaRPr lang="fr-BE" sz="2000" dirty="0">
              <a:latin typeface="Gill Sans MT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fr-BE" sz="2000" dirty="0" err="1" smtClean="0">
                <a:latin typeface="Gill Sans MT" pitchFamily="34" charset="0"/>
              </a:rPr>
              <a:t>Oxidation</a:t>
            </a:r>
            <a:r>
              <a:rPr lang="fr-BE" sz="2000" dirty="0" smtClean="0">
                <a:latin typeface="Gill Sans MT" pitchFamily="34" charset="0"/>
              </a:rPr>
              <a:t> </a:t>
            </a:r>
            <a:r>
              <a:rPr lang="fr-BE" sz="2000" dirty="0" err="1" smtClean="0">
                <a:latin typeface="Gill Sans MT" pitchFamily="34" charset="0"/>
              </a:rPr>
              <a:t>products</a:t>
            </a:r>
            <a:r>
              <a:rPr lang="fr-BE" sz="2000" dirty="0" smtClean="0">
                <a:latin typeface="Gill Sans MT" pitchFamily="34" charset="0"/>
              </a:rPr>
              <a:t> </a:t>
            </a:r>
            <a:r>
              <a:rPr lang="fr-BE" sz="2000" dirty="0" err="1">
                <a:latin typeface="Gill Sans MT" pitchFamily="34" charset="0"/>
              </a:rPr>
              <a:t>react</a:t>
            </a:r>
            <a:r>
              <a:rPr lang="fr-BE" sz="2000" dirty="0">
                <a:latin typeface="Gill Sans MT" pitchFamily="34" charset="0"/>
              </a:rPr>
              <a:t> </a:t>
            </a:r>
            <a:r>
              <a:rPr lang="fr-BE" sz="2000" dirty="0" err="1">
                <a:latin typeface="Gill Sans MT" pitchFamily="34" charset="0"/>
              </a:rPr>
              <a:t>with</a:t>
            </a:r>
            <a:r>
              <a:rPr lang="fr-BE" sz="2000" dirty="0">
                <a:latin typeface="Gill Sans MT" pitchFamily="34" charset="0"/>
              </a:rPr>
              <a:t> OH or photolyse (</a:t>
            </a:r>
            <a:r>
              <a:rPr lang="fr-BE" sz="2000" dirty="0" err="1">
                <a:latin typeface="Gill Sans MT" pitchFamily="34" charset="0"/>
              </a:rPr>
              <a:t>now</a:t>
            </a:r>
            <a:r>
              <a:rPr lang="fr-BE" sz="2000" dirty="0">
                <a:latin typeface="Gill Sans MT" pitchFamily="34" charset="0"/>
              </a:rPr>
              <a:t> </a:t>
            </a:r>
            <a:r>
              <a:rPr lang="fr-BE" sz="2000" dirty="0" err="1">
                <a:latin typeface="Gill Sans MT" pitchFamily="34" charset="0"/>
              </a:rPr>
              <a:t>also</a:t>
            </a:r>
            <a:r>
              <a:rPr lang="fr-BE" sz="2000" dirty="0">
                <a:latin typeface="Gill Sans MT" pitchFamily="34" charset="0"/>
              </a:rPr>
              <a:t> in </a:t>
            </a:r>
            <a:r>
              <a:rPr lang="fr-BE" sz="2000" dirty="0" err="1">
                <a:latin typeface="Gill Sans MT" pitchFamily="34" charset="0"/>
              </a:rPr>
              <a:t>aerosol</a:t>
            </a:r>
            <a:r>
              <a:rPr lang="fr-BE" sz="2000" dirty="0">
                <a:latin typeface="Gill Sans MT" pitchFamily="34" charset="0"/>
              </a:rPr>
              <a:t> phase</a:t>
            </a:r>
            <a:r>
              <a:rPr lang="fr-BE" sz="2000" dirty="0" smtClean="0">
                <a:latin typeface="Gill Sans MT" pitchFamily="34" charset="0"/>
              </a:rPr>
              <a:t>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fr-BE" sz="2000" i="1" dirty="0" err="1" smtClean="0">
                <a:latin typeface="Gill Sans MT" pitchFamily="34" charset="0"/>
              </a:rPr>
              <a:t>Vapour</a:t>
            </a:r>
            <a:r>
              <a:rPr lang="fr-BE" sz="2000" i="1" dirty="0" smtClean="0">
                <a:latin typeface="Gill Sans MT" pitchFamily="34" charset="0"/>
              </a:rPr>
              <a:t> pressure </a:t>
            </a:r>
            <a:r>
              <a:rPr lang="fr-BE" sz="2000" i="1" dirty="0" err="1" smtClean="0">
                <a:latin typeface="Gill Sans MT" pitchFamily="34" charset="0"/>
              </a:rPr>
              <a:t>method</a:t>
            </a:r>
            <a:r>
              <a:rPr lang="fr-BE" sz="2000" i="1" dirty="0" smtClean="0">
                <a:latin typeface="Gill Sans MT" pitchFamily="34" charset="0"/>
              </a:rPr>
              <a:t>: </a:t>
            </a:r>
            <a:r>
              <a:rPr lang="fr-BE" sz="2000" i="1" dirty="0" err="1" smtClean="0">
                <a:latin typeface="Gill Sans MT" pitchFamily="34" charset="0"/>
              </a:rPr>
              <a:t>Capouet</a:t>
            </a:r>
            <a:r>
              <a:rPr lang="fr-BE" sz="2000" i="1" dirty="0" smtClean="0">
                <a:latin typeface="Gill Sans MT" pitchFamily="34" charset="0"/>
              </a:rPr>
              <a:t> &amp; Müller (2006)</a:t>
            </a:r>
            <a:endParaRPr lang="en-US" sz="2000" i="1" dirty="0">
              <a:latin typeface="Gill Sans MT" pitchFamily="34" charset="0"/>
            </a:endParaRPr>
          </a:p>
          <a:p>
            <a:pPr>
              <a:spcBef>
                <a:spcPct val="50000"/>
              </a:spcBef>
            </a:pPr>
            <a:endParaRPr lang="en-US" sz="2000" b="1" dirty="0">
              <a:latin typeface="Gill Sans MT" pitchFamily="34" charset="0"/>
            </a:endParaRPr>
          </a:p>
        </p:txBody>
      </p:sp>
      <p:sp>
        <p:nvSpPr>
          <p:cNvPr id="20486" name="Line 19"/>
          <p:cNvSpPr>
            <a:spLocks noChangeShapeType="1"/>
          </p:cNvSpPr>
          <p:nvPr/>
        </p:nvSpPr>
        <p:spPr bwMode="auto">
          <a:xfrm flipH="1" flipV="1">
            <a:off x="4740275" y="6597650"/>
            <a:ext cx="1190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487" name="Line 20"/>
          <p:cNvSpPr>
            <a:spLocks noChangeShapeType="1"/>
          </p:cNvSpPr>
          <p:nvPr/>
        </p:nvSpPr>
        <p:spPr bwMode="auto">
          <a:xfrm flipH="1">
            <a:off x="4799013" y="6610350"/>
            <a:ext cx="60325" cy="58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fr-FR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Generic</a:t>
            </a:r>
            <a:r>
              <a:rPr lang="fr-FR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fr-FR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chemistry</a:t>
            </a:r>
            <a:endParaRPr lang="fr-FR" sz="36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483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1325563" y="1341438"/>
            <a:ext cx="7818437" cy="48006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Gill Sans MT" pitchFamily="34" charset="0"/>
              </a:rPr>
              <a:t>Second generation oxidation products lumped into semi-generic and generic products</a:t>
            </a:r>
            <a:endParaRPr lang="fr-FR" sz="2400" i="1" dirty="0" smtClean="0"/>
          </a:p>
        </p:txBody>
      </p:sp>
      <p:sp>
        <p:nvSpPr>
          <p:cNvPr id="20485" name="Text Box 16"/>
          <p:cNvSpPr txBox="1">
            <a:spLocks noChangeArrowheads="1"/>
          </p:cNvSpPr>
          <p:nvPr/>
        </p:nvSpPr>
        <p:spPr bwMode="auto">
          <a:xfrm>
            <a:off x="1116013" y="1341438"/>
            <a:ext cx="2375867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2000" dirty="0">
              <a:latin typeface="Gill Sans MT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endParaRPr lang="fr-BE" sz="2000" dirty="0" smtClean="0">
              <a:latin typeface="Gill Sans MT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endParaRPr lang="fr-BE" sz="2000" dirty="0" smtClean="0">
              <a:latin typeface="Gill Sans MT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fr-BE" sz="2000" dirty="0" smtClean="0">
                <a:latin typeface="Gill Sans MT" pitchFamily="34" charset="0"/>
              </a:rPr>
              <a:t>Semi-</a:t>
            </a:r>
            <a:r>
              <a:rPr lang="fr-BE" sz="2000" dirty="0" err="1" smtClean="0">
                <a:latin typeface="Gill Sans MT" pitchFamily="34" charset="0"/>
              </a:rPr>
              <a:t>generic</a:t>
            </a:r>
            <a:r>
              <a:rPr lang="fr-BE" sz="2000" dirty="0" smtClean="0">
                <a:latin typeface="Gill Sans MT" pitchFamily="34" charset="0"/>
              </a:rPr>
              <a:t>: </a:t>
            </a:r>
            <a:r>
              <a:rPr lang="fr-BE" sz="2000" dirty="0" err="1" smtClean="0">
                <a:latin typeface="Gill Sans MT" pitchFamily="34" charset="0"/>
              </a:rPr>
              <a:t>carbon</a:t>
            </a:r>
            <a:r>
              <a:rPr lang="fr-BE" sz="2000" dirty="0" smtClean="0">
                <a:latin typeface="Gill Sans MT" pitchFamily="34" charset="0"/>
              </a:rPr>
              <a:t> </a:t>
            </a:r>
            <a:r>
              <a:rPr lang="fr-BE" sz="2000" dirty="0" err="1" smtClean="0">
                <a:latin typeface="Gill Sans MT" pitchFamily="34" charset="0"/>
              </a:rPr>
              <a:t>number</a:t>
            </a:r>
            <a:r>
              <a:rPr lang="fr-BE" sz="2000" dirty="0" smtClean="0">
                <a:latin typeface="Gill Sans MT" pitchFamily="34" charset="0"/>
              </a:rPr>
              <a:t> and </a:t>
            </a:r>
            <a:r>
              <a:rPr lang="fr-BE" sz="2000" dirty="0" err="1" smtClean="0">
                <a:latin typeface="Gill Sans MT" pitchFamily="34" charset="0"/>
              </a:rPr>
              <a:t>functional</a:t>
            </a:r>
            <a:r>
              <a:rPr lang="fr-BE" sz="2000" dirty="0" smtClean="0">
                <a:latin typeface="Gill Sans MT" pitchFamily="34" charset="0"/>
              </a:rPr>
              <a:t> groups</a:t>
            </a:r>
            <a:r>
              <a:rPr lang="fr-BE" sz="2000" baseline="-25000" dirty="0" smtClean="0">
                <a:latin typeface="Gill Sans MT" pitchFamily="34" charset="0"/>
              </a:rPr>
              <a:t> </a:t>
            </a:r>
            <a:endParaRPr lang="fr-BE" sz="2000" dirty="0">
              <a:latin typeface="Gill Sans MT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endParaRPr lang="fr-BE" sz="2000" dirty="0" smtClean="0">
              <a:latin typeface="Gill Sans MT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fr-BE" sz="2000" dirty="0" err="1" smtClean="0">
                <a:latin typeface="Gill Sans MT" pitchFamily="34" charset="0"/>
              </a:rPr>
              <a:t>Generic</a:t>
            </a:r>
            <a:r>
              <a:rPr lang="fr-BE" sz="2000" dirty="0" smtClean="0">
                <a:latin typeface="Gill Sans MT" pitchFamily="34" charset="0"/>
              </a:rPr>
              <a:t>:  </a:t>
            </a:r>
            <a:r>
              <a:rPr lang="fr-BE" sz="2000" dirty="0" err="1" smtClean="0">
                <a:latin typeface="Gill Sans MT" pitchFamily="34" charset="0"/>
              </a:rPr>
              <a:t>carbon</a:t>
            </a:r>
            <a:r>
              <a:rPr lang="fr-BE" sz="2000" dirty="0" smtClean="0">
                <a:latin typeface="Gill Sans MT" pitchFamily="34" charset="0"/>
              </a:rPr>
              <a:t> </a:t>
            </a:r>
            <a:r>
              <a:rPr lang="fr-BE" sz="2000" dirty="0" err="1" smtClean="0">
                <a:latin typeface="Gill Sans MT" pitchFamily="34" charset="0"/>
              </a:rPr>
              <a:t>number</a:t>
            </a:r>
            <a:r>
              <a:rPr lang="fr-BE" sz="2000" dirty="0" smtClean="0">
                <a:latin typeface="Gill Sans MT" pitchFamily="34" charset="0"/>
              </a:rPr>
              <a:t>, </a:t>
            </a:r>
            <a:r>
              <a:rPr lang="fr-BE" sz="2000" dirty="0" err="1" smtClean="0">
                <a:latin typeface="Gill Sans MT" pitchFamily="34" charset="0"/>
              </a:rPr>
              <a:t>vapour</a:t>
            </a:r>
            <a:r>
              <a:rPr lang="fr-BE" sz="2000" dirty="0" smtClean="0">
                <a:latin typeface="Gill Sans MT" pitchFamily="34" charset="0"/>
              </a:rPr>
              <a:t> pressure </a:t>
            </a:r>
            <a:r>
              <a:rPr lang="fr-BE" sz="2000" dirty="0" smtClean="0">
                <a:latin typeface="Gill Sans MT" pitchFamily="34" charset="0"/>
              </a:rPr>
              <a:t>classes (11) and </a:t>
            </a:r>
            <a:r>
              <a:rPr lang="fr-BE" sz="2000" dirty="0" smtClean="0">
                <a:latin typeface="Gill Sans MT" pitchFamily="34" charset="0"/>
              </a:rPr>
              <a:t>1explicit </a:t>
            </a:r>
            <a:r>
              <a:rPr lang="fr-BE" sz="2000" dirty="0" err="1" smtClean="0">
                <a:latin typeface="Gill Sans MT" pitchFamily="34" charset="0"/>
              </a:rPr>
              <a:t>functional</a:t>
            </a:r>
            <a:r>
              <a:rPr lang="fr-BE" sz="2000" dirty="0" smtClean="0">
                <a:latin typeface="Gill Sans MT" pitchFamily="34" charset="0"/>
              </a:rPr>
              <a:t> group</a:t>
            </a:r>
            <a:endParaRPr lang="en-US" sz="2000" i="1" dirty="0">
              <a:latin typeface="Gill Sans MT" pitchFamily="34" charset="0"/>
            </a:endParaRPr>
          </a:p>
          <a:p>
            <a:pPr>
              <a:spcBef>
                <a:spcPct val="50000"/>
              </a:spcBef>
            </a:pPr>
            <a:endParaRPr lang="en-US" sz="2000" b="1" dirty="0">
              <a:latin typeface="Gill Sans MT" pitchFamily="34" charset="0"/>
            </a:endParaRPr>
          </a:p>
        </p:txBody>
      </p:sp>
      <p:sp>
        <p:nvSpPr>
          <p:cNvPr id="20486" name="Line 19"/>
          <p:cNvSpPr>
            <a:spLocks noChangeShapeType="1"/>
          </p:cNvSpPr>
          <p:nvPr/>
        </p:nvSpPr>
        <p:spPr bwMode="auto">
          <a:xfrm flipH="1" flipV="1">
            <a:off x="4740275" y="6597650"/>
            <a:ext cx="1190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0487" name="Line 20"/>
          <p:cNvSpPr>
            <a:spLocks noChangeShapeType="1"/>
          </p:cNvSpPr>
          <p:nvPr/>
        </p:nvSpPr>
        <p:spPr bwMode="auto">
          <a:xfrm flipH="1">
            <a:off x="4799013" y="6610350"/>
            <a:ext cx="60325" cy="58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pic>
        <p:nvPicPr>
          <p:cNvPr id="11265" name="Picture 1" descr="C:\Documents and Settings\Gebruiker\Mijn documenten\karl\Presentaties\Manchester2011\examplesemigeneric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2348880"/>
            <a:ext cx="1512168" cy="1477538"/>
          </a:xfrm>
          <a:prstGeom prst="rect">
            <a:avLst/>
          </a:prstGeom>
          <a:noFill/>
        </p:spPr>
      </p:pic>
      <p:cxnSp>
        <p:nvCxnSpPr>
          <p:cNvPr id="9" name="Rechte verbindingslijn met pijl 8"/>
          <p:cNvCxnSpPr/>
          <p:nvPr/>
        </p:nvCxnSpPr>
        <p:spPr>
          <a:xfrm flipV="1">
            <a:off x="5508104" y="3501008"/>
            <a:ext cx="144016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fgeronde rechthoek 9"/>
          <p:cNvSpPr/>
          <p:nvPr/>
        </p:nvSpPr>
        <p:spPr>
          <a:xfrm>
            <a:off x="3563888" y="2204864"/>
            <a:ext cx="1656184" cy="1728192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ekstvak 10"/>
          <p:cNvSpPr txBox="1"/>
          <p:nvPr/>
        </p:nvSpPr>
        <p:spPr>
          <a:xfrm>
            <a:off x="7020272" y="3284984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LA10HPP</a:t>
            </a:r>
            <a:endParaRPr lang="fr-FR" sz="2000" dirty="0"/>
          </a:p>
        </p:txBody>
      </p:sp>
      <p:sp>
        <p:nvSpPr>
          <p:cNvPr id="12" name="Tekstvak 11"/>
          <p:cNvSpPr txBox="1"/>
          <p:nvPr/>
        </p:nvSpPr>
        <p:spPr>
          <a:xfrm>
            <a:off x="5292080" y="2420888"/>
            <a:ext cx="18389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10 </a:t>
            </a:r>
            <a:r>
              <a:rPr lang="fr-FR" dirty="0" err="1" smtClean="0"/>
              <a:t>carbons</a:t>
            </a:r>
            <a:endParaRPr lang="fr-FR" dirty="0" smtClean="0"/>
          </a:p>
          <a:p>
            <a:r>
              <a:rPr lang="fr-FR" dirty="0" smtClean="0"/>
              <a:t>1 </a:t>
            </a:r>
            <a:r>
              <a:rPr lang="fr-FR" dirty="0" err="1" smtClean="0"/>
              <a:t>alcohol</a:t>
            </a:r>
            <a:r>
              <a:rPr lang="fr-FR" dirty="0" smtClean="0"/>
              <a:t> &amp;</a:t>
            </a:r>
          </a:p>
          <a:p>
            <a:r>
              <a:rPr lang="fr-FR" dirty="0" smtClean="0"/>
              <a:t>2 </a:t>
            </a:r>
            <a:r>
              <a:rPr lang="fr-FR" dirty="0" err="1" smtClean="0"/>
              <a:t>hydroperoxide</a:t>
            </a:r>
            <a:endParaRPr lang="fr-FR" dirty="0" smtClean="0"/>
          </a:p>
        </p:txBody>
      </p:sp>
      <p:pic>
        <p:nvPicPr>
          <p:cNvPr id="11266" name="Picture 2" descr="C:\Documents and Settings\Gebruiker\Mijn documenten\karl\Presentaties\Manchester2011\examplegeneric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4653136"/>
            <a:ext cx="1927928" cy="936104"/>
          </a:xfrm>
          <a:prstGeom prst="rect">
            <a:avLst/>
          </a:prstGeom>
          <a:noFill/>
        </p:spPr>
      </p:pic>
      <p:sp>
        <p:nvSpPr>
          <p:cNvPr id="16" name="Rechthoek 15"/>
          <p:cNvSpPr/>
          <p:nvPr/>
        </p:nvSpPr>
        <p:spPr>
          <a:xfrm>
            <a:off x="3707904" y="4509120"/>
            <a:ext cx="1440160" cy="1224136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Tekstvak 16"/>
          <p:cNvSpPr txBox="1"/>
          <p:nvPr/>
        </p:nvSpPr>
        <p:spPr>
          <a:xfrm>
            <a:off x="3275856" y="5877272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Implicit</a:t>
            </a:r>
            <a:r>
              <a:rPr lang="fr-FR" dirty="0" smtClean="0"/>
              <a:t> parent structure,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p</a:t>
            </a:r>
            <a:r>
              <a:rPr lang="fr-FR" baseline="-25000" dirty="0" err="1" smtClean="0"/>
              <a:t>vap,im</a:t>
            </a:r>
            <a:endParaRPr lang="fr-FR" dirty="0"/>
          </a:p>
        </p:txBody>
      </p:sp>
      <p:cxnSp>
        <p:nvCxnSpPr>
          <p:cNvPr id="19" name="Rechte verbindingslijn met pijl 18"/>
          <p:cNvCxnSpPr/>
          <p:nvPr/>
        </p:nvCxnSpPr>
        <p:spPr>
          <a:xfrm>
            <a:off x="5940152" y="5085184"/>
            <a:ext cx="9361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kstvak 19"/>
          <p:cNvSpPr txBox="1"/>
          <p:nvPr/>
        </p:nvSpPr>
        <p:spPr>
          <a:xfrm>
            <a:off x="7020272" y="4941168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LX9cONO2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/>
      <p:bldP spid="16" grpId="0" animBg="1"/>
      <p:bldP spid="17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403648" y="188640"/>
            <a:ext cx="749935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Smog </a:t>
            </a:r>
            <a:r>
              <a:rPr lang="fr-FR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chamber</a:t>
            </a:r>
            <a:r>
              <a:rPr lang="fr-FR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Photo-</a:t>
            </a:r>
            <a:r>
              <a:rPr lang="fr-FR" sz="32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oxidation</a:t>
            </a:r>
            <a:endParaRPr lang="fr-FR" sz="32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531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1043608" y="1340768"/>
            <a:ext cx="7818437" cy="4800600"/>
          </a:xfrm>
        </p:spPr>
        <p:txBody>
          <a:bodyPr/>
          <a:lstStyle/>
          <a:p>
            <a:pPr eaLnBrk="1" hangingPunct="1">
              <a:buNone/>
            </a:pPr>
            <a:r>
              <a:rPr lang="en-GB" sz="2400" dirty="0" smtClean="0"/>
              <a:t>low-</a:t>
            </a:r>
            <a:r>
              <a:rPr lang="en-GB" sz="2400" dirty="0" err="1" smtClean="0"/>
              <a:t>NO</a:t>
            </a:r>
            <a:r>
              <a:rPr lang="en-GB" sz="2400" baseline="-25000" dirty="0" err="1" smtClean="0"/>
              <a:t>x</a:t>
            </a:r>
            <a:r>
              <a:rPr lang="en-GB" sz="2400" dirty="0" smtClean="0"/>
              <a:t> experiments (Ng et al. 2007)</a:t>
            </a:r>
          </a:p>
          <a:p>
            <a:pPr eaLnBrk="1" hangingPunct="1"/>
            <a:r>
              <a:rPr lang="en-GB" sz="2400" dirty="0" smtClean="0"/>
              <a:t> </a:t>
            </a:r>
            <a:r>
              <a:rPr lang="en-GB" sz="2400" dirty="0" smtClean="0">
                <a:cs typeface="Arial" pitchFamily="34" charset="0"/>
              </a:rPr>
              <a:t>α-</a:t>
            </a:r>
            <a:r>
              <a:rPr lang="en-GB" sz="2400" dirty="0" err="1" smtClean="0"/>
              <a:t>pinene</a:t>
            </a:r>
            <a:r>
              <a:rPr lang="en-GB" sz="2400" dirty="0" smtClean="0"/>
              <a:t> and O</a:t>
            </a:r>
            <a:r>
              <a:rPr lang="en-GB" sz="2400" baseline="-25000" dirty="0" smtClean="0"/>
              <a:t>3</a:t>
            </a:r>
            <a:r>
              <a:rPr lang="en-GB" sz="2400" dirty="0" smtClean="0"/>
              <a:t> given in </a:t>
            </a:r>
            <a:r>
              <a:rPr lang="en-GB" sz="2400" dirty="0" err="1" smtClean="0"/>
              <a:t>Valorso</a:t>
            </a:r>
            <a:r>
              <a:rPr lang="en-GB" sz="2400" dirty="0" smtClean="0"/>
              <a:t> et al. (2011)</a:t>
            </a:r>
          </a:p>
          <a:p>
            <a:pPr eaLnBrk="1" hangingPunct="1"/>
            <a:r>
              <a:rPr lang="en-GB" sz="2400" dirty="0" smtClean="0"/>
              <a:t>Initial: 330 </a:t>
            </a:r>
            <a:r>
              <a:rPr lang="en-GB" sz="2400" dirty="0" err="1" smtClean="0"/>
              <a:t>ppt</a:t>
            </a:r>
            <a:r>
              <a:rPr lang="en-GB" sz="2400" dirty="0" smtClean="0"/>
              <a:t> NO, 330 </a:t>
            </a:r>
            <a:r>
              <a:rPr lang="en-GB" sz="2400" dirty="0" err="1" smtClean="0"/>
              <a:t>ppt</a:t>
            </a:r>
            <a:r>
              <a:rPr lang="en-GB" sz="2400" dirty="0" smtClean="0"/>
              <a:t> NO</a:t>
            </a:r>
            <a:r>
              <a:rPr lang="en-GB" sz="2400" baseline="-25000" dirty="0" smtClean="0"/>
              <a:t>2</a:t>
            </a:r>
            <a:r>
              <a:rPr lang="en-GB" sz="2400" dirty="0" smtClean="0"/>
              <a:t> , 4 ppb O</a:t>
            </a:r>
            <a:r>
              <a:rPr lang="en-GB" sz="2400" baseline="-25000" dirty="0" smtClean="0"/>
              <a:t>3</a:t>
            </a:r>
            <a:r>
              <a:rPr lang="en-GB" sz="2400" dirty="0" smtClean="0"/>
              <a:t> , </a:t>
            </a:r>
            <a:r>
              <a:rPr lang="en-GB" sz="2400" dirty="0" err="1" smtClean="0"/>
              <a:t>blacklights</a:t>
            </a:r>
            <a:endParaRPr lang="en-GB" sz="2400" baseline="-25000" dirty="0" smtClean="0"/>
          </a:p>
          <a:p>
            <a:pPr eaLnBrk="1" hangingPunct="1"/>
            <a:endParaRPr lang="en-GB" sz="2400" baseline="-25000" dirty="0" smtClean="0"/>
          </a:p>
          <a:p>
            <a:pPr eaLnBrk="1" hangingPunct="1"/>
            <a:endParaRPr lang="en-GB" sz="2400" baseline="-25000" dirty="0" smtClean="0"/>
          </a:p>
          <a:p>
            <a:pPr eaLnBrk="1" hangingPunct="1"/>
            <a:endParaRPr lang="en-GB" sz="2400" baseline="-25000" dirty="0" smtClean="0"/>
          </a:p>
          <a:p>
            <a:pPr eaLnBrk="1" hangingPunct="1"/>
            <a:endParaRPr lang="en-GB" sz="2400" baseline="-25000" dirty="0" smtClean="0"/>
          </a:p>
          <a:p>
            <a:pPr eaLnBrk="1" hangingPunct="1"/>
            <a:endParaRPr lang="en-GB" sz="2400" baseline="-25000" dirty="0" smtClean="0"/>
          </a:p>
          <a:p>
            <a:pPr eaLnBrk="1" hangingPunct="1"/>
            <a:endParaRPr lang="en-GB" sz="2400" baseline="-25000" dirty="0" smtClean="0"/>
          </a:p>
          <a:p>
            <a:pPr eaLnBrk="1" hangingPunct="1"/>
            <a:endParaRPr lang="en-GB" sz="2400" baseline="-25000" dirty="0" smtClean="0"/>
          </a:p>
          <a:p>
            <a:pPr eaLnBrk="1" hangingPunct="1"/>
            <a:endParaRPr lang="en-GB" sz="2400" baseline="-25000" dirty="0" smtClean="0"/>
          </a:p>
          <a:p>
            <a:pPr eaLnBrk="1" hangingPunct="1"/>
            <a:endParaRPr lang="en-GB" sz="2400" baseline="-25000" dirty="0" smtClean="0"/>
          </a:p>
          <a:p>
            <a:pPr eaLnBrk="1" hangingPunct="1"/>
            <a:endParaRPr lang="en-GB" sz="2400" baseline="-25000" dirty="0" smtClean="0"/>
          </a:p>
          <a:p>
            <a:pPr eaLnBrk="1" hangingPunct="1"/>
            <a:r>
              <a:rPr lang="en-GB" sz="2400" dirty="0" smtClean="0">
                <a:cs typeface="Arial" pitchFamily="34" charset="0"/>
              </a:rPr>
              <a:t>α-</a:t>
            </a:r>
            <a:r>
              <a:rPr lang="en-GB" sz="2400" dirty="0" err="1" smtClean="0"/>
              <a:t>pinene</a:t>
            </a:r>
            <a:r>
              <a:rPr lang="en-GB" sz="2400" dirty="0" smtClean="0"/>
              <a:t> decay well-reproduced</a:t>
            </a:r>
          </a:p>
          <a:p>
            <a:pPr eaLnBrk="1" hangingPunct="1"/>
            <a:r>
              <a:rPr lang="en-GB" sz="2400" dirty="0" smtClean="0"/>
              <a:t>ozone : reasonable agreement, sensitive to assumptions! </a:t>
            </a:r>
            <a:endParaRPr lang="en-GB" sz="2400" baseline="-25000" dirty="0" smtClean="0"/>
          </a:p>
          <a:p>
            <a:pPr eaLnBrk="1" hangingPunct="1"/>
            <a:endParaRPr lang="en-GB" sz="2400" dirty="0" smtClean="0"/>
          </a:p>
        </p:txBody>
      </p:sp>
      <p:pic>
        <p:nvPicPr>
          <p:cNvPr id="9219" name="Picture 3" descr="C:\Documents and Settings\Gebruiker\Mijn documenten\karl\Presentaties\Manchester2011\APINNg1BOREAMnooutgass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780928"/>
            <a:ext cx="3697897" cy="2857179"/>
          </a:xfrm>
          <a:prstGeom prst="rect">
            <a:avLst/>
          </a:prstGeom>
          <a:noFill/>
        </p:spPr>
      </p:pic>
      <p:pic>
        <p:nvPicPr>
          <p:cNvPr id="40962" name="Picture 2" descr="C:\Documents and Settings\Gebruiker\Mijn documenten\karl\Presentaties\Manchester2011\O3Ng1BOREAMnooutgassin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2708920"/>
            <a:ext cx="4199937" cy="30871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fr-FR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Smog </a:t>
            </a:r>
            <a:r>
              <a:rPr lang="fr-FR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chamber</a:t>
            </a:r>
            <a:r>
              <a:rPr lang="fr-FR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Photo-</a:t>
            </a:r>
            <a:r>
              <a:rPr lang="fr-FR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oxidation</a:t>
            </a:r>
            <a:r>
              <a:rPr lang="fr-FR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  <a:br>
              <a:rPr lang="fr-FR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fr-FR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SOA </a:t>
            </a:r>
            <a:r>
              <a:rPr lang="fr-FR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evolution</a:t>
            </a:r>
            <a:endParaRPr lang="fr-FR" sz="36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531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1116013" y="1447800"/>
            <a:ext cx="7818437" cy="4800600"/>
          </a:xfrm>
        </p:spPr>
        <p:txBody>
          <a:bodyPr/>
          <a:lstStyle/>
          <a:p>
            <a:pPr eaLnBrk="1" hangingPunct="1"/>
            <a:r>
              <a:rPr lang="en-GB" sz="2400" dirty="0" smtClean="0"/>
              <a:t>for Ng et al. 2007 exp. 1 (low </a:t>
            </a:r>
            <a:r>
              <a:rPr lang="en-GB" sz="2400" dirty="0" err="1" smtClean="0"/>
              <a:t>NOx</a:t>
            </a:r>
            <a:r>
              <a:rPr lang="en-GB" sz="2400" dirty="0" smtClean="0"/>
              <a:t>):</a:t>
            </a:r>
          </a:p>
          <a:p>
            <a:pPr eaLnBrk="1" hangingPunct="1"/>
            <a:endParaRPr lang="en-GB" sz="2400" dirty="0" smtClean="0"/>
          </a:p>
          <a:p>
            <a:pPr eaLnBrk="1" hangingPunct="1"/>
            <a:endParaRPr lang="en-GB" sz="2400" dirty="0" smtClean="0"/>
          </a:p>
          <a:p>
            <a:pPr eaLnBrk="1" hangingPunct="1"/>
            <a:endParaRPr lang="en-GB" sz="2400" dirty="0" smtClean="0"/>
          </a:p>
          <a:p>
            <a:pPr eaLnBrk="1" hangingPunct="1"/>
            <a:endParaRPr lang="en-GB" sz="2400" dirty="0" smtClean="0"/>
          </a:p>
          <a:p>
            <a:pPr eaLnBrk="1" hangingPunct="1"/>
            <a:endParaRPr lang="en-GB" sz="2400" dirty="0" smtClean="0"/>
          </a:p>
          <a:p>
            <a:pPr eaLnBrk="1" hangingPunct="1"/>
            <a:endParaRPr lang="en-GB" sz="2400" dirty="0" smtClean="0"/>
          </a:p>
          <a:p>
            <a:pPr eaLnBrk="1" hangingPunct="1"/>
            <a:endParaRPr lang="en-GB" sz="2400" dirty="0" smtClean="0"/>
          </a:p>
          <a:p>
            <a:pPr eaLnBrk="1" hangingPunct="1"/>
            <a:endParaRPr lang="en-GB" sz="2400" dirty="0" smtClean="0"/>
          </a:p>
          <a:p>
            <a:pPr eaLnBrk="1" hangingPunct="1"/>
            <a:r>
              <a:rPr lang="en-GB" sz="2400" dirty="0" smtClean="0"/>
              <a:t>SOA </a:t>
            </a:r>
            <a:r>
              <a:rPr lang="en-GB" sz="2400" dirty="0" smtClean="0"/>
              <a:t>mass yields </a:t>
            </a:r>
            <a:r>
              <a:rPr lang="en-GB" sz="2400" dirty="0" smtClean="0"/>
              <a:t>are overestimated: experimental SOA yield is 40%, BOREAM simulation: 60%</a:t>
            </a:r>
          </a:p>
          <a:p>
            <a:pPr eaLnBrk="1" hangingPunct="1">
              <a:buNone/>
            </a:pPr>
            <a:endParaRPr lang="en-GB" sz="2400" baseline="-25000" dirty="0" smtClean="0"/>
          </a:p>
          <a:p>
            <a:pPr eaLnBrk="1" hangingPunct="1"/>
            <a:endParaRPr lang="en-GB" sz="2400" dirty="0" smtClean="0"/>
          </a:p>
        </p:txBody>
      </p:sp>
      <p:pic>
        <p:nvPicPr>
          <p:cNvPr id="7169" name="Picture 1" descr="C:\Documents and Settings\Gebruiker\Mijn documenten\karl\Presentaties\Manchester2011\SOANg1BOREAMnooutgass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1844824"/>
            <a:ext cx="4752528" cy="36720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fr-FR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Smog </a:t>
            </a:r>
            <a:r>
              <a:rPr lang="fr-FR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chamber</a:t>
            </a:r>
            <a:r>
              <a:rPr lang="fr-FR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Photo-</a:t>
            </a:r>
            <a:r>
              <a:rPr lang="fr-FR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oxidation</a:t>
            </a:r>
            <a:r>
              <a:rPr lang="fr-FR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  <a:br>
              <a:rPr lang="fr-FR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fr-FR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SOA </a:t>
            </a:r>
            <a:r>
              <a:rPr lang="fr-FR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composi</a:t>
            </a:r>
            <a:r>
              <a:rPr lang="fr-FR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tion</a:t>
            </a:r>
            <a:endParaRPr lang="fr-FR" sz="36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531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1116013" y="1447800"/>
            <a:ext cx="7818437" cy="4800600"/>
          </a:xfrm>
        </p:spPr>
        <p:txBody>
          <a:bodyPr/>
          <a:lstStyle/>
          <a:p>
            <a:pPr eaLnBrk="1" hangingPunct="1"/>
            <a:r>
              <a:rPr lang="en-GB" sz="2400" dirty="0" smtClean="0"/>
              <a:t>Molar composition for </a:t>
            </a:r>
            <a:r>
              <a:rPr lang="en-GB" sz="2400" dirty="0" smtClean="0"/>
              <a:t>Ng et al. </a:t>
            </a:r>
            <a:r>
              <a:rPr lang="en-GB" sz="2400" dirty="0" smtClean="0"/>
              <a:t>(2007) </a:t>
            </a:r>
            <a:r>
              <a:rPr lang="en-GB" sz="2400" dirty="0" smtClean="0"/>
              <a:t>exp. 1 (low </a:t>
            </a:r>
            <a:r>
              <a:rPr lang="en-GB" sz="2400" dirty="0" err="1" smtClean="0"/>
              <a:t>NOx</a:t>
            </a:r>
            <a:r>
              <a:rPr lang="en-GB" sz="2400" dirty="0" smtClean="0"/>
              <a:t>):</a:t>
            </a:r>
          </a:p>
          <a:p>
            <a:pPr eaLnBrk="1" hangingPunct="1"/>
            <a:endParaRPr lang="en-GB" sz="2400" dirty="0" smtClean="0"/>
          </a:p>
          <a:p>
            <a:pPr eaLnBrk="1" hangingPunct="1"/>
            <a:endParaRPr lang="en-GB" sz="2400" dirty="0" smtClean="0"/>
          </a:p>
          <a:p>
            <a:pPr eaLnBrk="1" hangingPunct="1"/>
            <a:endParaRPr lang="en-GB" sz="2400" dirty="0" smtClean="0"/>
          </a:p>
          <a:p>
            <a:pPr eaLnBrk="1" hangingPunct="1"/>
            <a:endParaRPr lang="en-GB" sz="2400" dirty="0" smtClean="0"/>
          </a:p>
          <a:p>
            <a:pPr eaLnBrk="1" hangingPunct="1"/>
            <a:endParaRPr lang="en-GB" sz="2400" dirty="0" smtClean="0"/>
          </a:p>
          <a:p>
            <a:pPr eaLnBrk="1" hangingPunct="1"/>
            <a:endParaRPr lang="en-GB" sz="2400" dirty="0" smtClean="0"/>
          </a:p>
          <a:p>
            <a:pPr eaLnBrk="1" hangingPunct="1"/>
            <a:endParaRPr lang="en-GB" sz="2400" dirty="0" smtClean="0"/>
          </a:p>
          <a:p>
            <a:pPr eaLnBrk="1" hangingPunct="1"/>
            <a:endParaRPr lang="en-GB" sz="2400" dirty="0" smtClean="0"/>
          </a:p>
          <a:p>
            <a:pPr eaLnBrk="1" hangingPunct="1"/>
            <a:endParaRPr lang="en-GB" sz="2400" dirty="0" smtClean="0"/>
          </a:p>
          <a:p>
            <a:pPr eaLnBrk="1" hangingPunct="1"/>
            <a:r>
              <a:rPr lang="en-GB" sz="2400" dirty="0" smtClean="0"/>
              <a:t>SOA is dominated by </a:t>
            </a:r>
            <a:r>
              <a:rPr lang="en-GB" sz="2400" dirty="0" err="1" smtClean="0"/>
              <a:t>hydroxy</a:t>
            </a:r>
            <a:r>
              <a:rPr lang="en-GB" sz="2400" dirty="0" smtClean="0"/>
              <a:t> </a:t>
            </a:r>
            <a:r>
              <a:rPr lang="en-GB" sz="2400" dirty="0" err="1" smtClean="0"/>
              <a:t>dihydroperoxides</a:t>
            </a:r>
            <a:endParaRPr lang="en-GB" sz="2400" dirty="0" smtClean="0"/>
          </a:p>
          <a:p>
            <a:pPr eaLnBrk="1" hangingPunct="1"/>
            <a:r>
              <a:rPr lang="en-GB" sz="2400" dirty="0" smtClean="0"/>
              <a:t>Particle phase chemistry of </a:t>
            </a:r>
            <a:r>
              <a:rPr lang="en-GB" sz="2400" dirty="0" err="1" smtClean="0"/>
              <a:t>hydroperoxides</a:t>
            </a:r>
            <a:r>
              <a:rPr lang="en-GB" sz="2400" dirty="0" smtClean="0"/>
              <a:t>?</a:t>
            </a:r>
          </a:p>
          <a:p>
            <a:pPr eaLnBrk="1" hangingPunct="1">
              <a:buNone/>
            </a:pPr>
            <a:endParaRPr lang="en-GB" sz="2400" baseline="-25000" dirty="0" smtClean="0"/>
          </a:p>
          <a:p>
            <a:pPr eaLnBrk="1" hangingPunct="1"/>
            <a:endParaRPr lang="en-GB" sz="2400" dirty="0" smtClean="0"/>
          </a:p>
        </p:txBody>
      </p:sp>
      <p:pic>
        <p:nvPicPr>
          <p:cNvPr id="40962" name="Picture 2" descr="C:\Documents and Settings\Gebruiker\Mijn documenten\karl\Presentaties\Manchester2011\PiechartcompSOANg1Capouet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916832"/>
            <a:ext cx="6805666" cy="3960440"/>
          </a:xfrm>
          <a:prstGeom prst="rect">
            <a:avLst/>
          </a:prstGeom>
          <a:noFill/>
        </p:spPr>
      </p:pic>
      <p:pic>
        <p:nvPicPr>
          <p:cNvPr id="40963" name="Picture 3" descr="C:\Documents and Settings\Gebruiker\Mijn documenten\karl\Presentaties\Manchester2011\examplesexplicit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2360" y="3429000"/>
            <a:ext cx="1121608" cy="864096"/>
          </a:xfrm>
          <a:prstGeom prst="rect">
            <a:avLst/>
          </a:prstGeom>
          <a:noFill/>
        </p:spPr>
      </p:pic>
      <p:pic>
        <p:nvPicPr>
          <p:cNvPr id="40964" name="Picture 4" descr="C:\Documents and Settings\Gebruiker\Mijn documenten\karl\Presentaties\Manchester2011\examplesexplicit2.b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84368" y="2060848"/>
            <a:ext cx="1005978" cy="1225674"/>
          </a:xfrm>
          <a:prstGeom prst="rect">
            <a:avLst/>
          </a:prstGeom>
          <a:noFill/>
        </p:spPr>
      </p:pic>
      <p:cxnSp>
        <p:nvCxnSpPr>
          <p:cNvPr id="9" name="Rechte verbindingslijn 8"/>
          <p:cNvCxnSpPr/>
          <p:nvPr/>
        </p:nvCxnSpPr>
        <p:spPr>
          <a:xfrm>
            <a:off x="7740352" y="3717032"/>
            <a:ext cx="28803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 flipV="1">
            <a:off x="7596336" y="2996952"/>
            <a:ext cx="43204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fr-FR" sz="3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Model performance: Photo-</a:t>
            </a:r>
            <a:r>
              <a:rPr lang="fr-FR" sz="3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oxidation</a:t>
            </a:r>
            <a:endParaRPr lang="fr-FR" sz="36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531" name="Tijdelijke aanduiding voor inhoud 2"/>
          <p:cNvSpPr>
            <a:spLocks noGrp="1"/>
          </p:cNvSpPr>
          <p:nvPr>
            <p:ph idx="4294967295"/>
          </p:nvPr>
        </p:nvSpPr>
        <p:spPr>
          <a:xfrm>
            <a:off x="1116013" y="1447800"/>
            <a:ext cx="7818437" cy="4800600"/>
          </a:xfrm>
        </p:spPr>
        <p:txBody>
          <a:bodyPr/>
          <a:lstStyle/>
          <a:p>
            <a:pPr eaLnBrk="1" hangingPunct="1"/>
            <a:endParaRPr lang="fr-FR" sz="2800" dirty="0" smtClean="0"/>
          </a:p>
          <a:p>
            <a:pPr eaLnBrk="1" hangingPunct="1"/>
            <a:endParaRPr lang="fr-FR" sz="2800" dirty="0" smtClean="0"/>
          </a:p>
          <a:p>
            <a:pPr eaLnBrk="1" hangingPunct="1"/>
            <a:endParaRPr lang="fr-FR" sz="2800" dirty="0" smtClean="0"/>
          </a:p>
          <a:p>
            <a:pPr eaLnBrk="1" hangingPunct="1"/>
            <a:endParaRPr lang="fr-FR" sz="2800" dirty="0" smtClean="0"/>
          </a:p>
          <a:p>
            <a:pPr eaLnBrk="1" hangingPunct="1"/>
            <a:endParaRPr lang="fr-FR" sz="2800" dirty="0" smtClean="0"/>
          </a:p>
          <a:p>
            <a:pPr eaLnBrk="1" hangingPunct="1"/>
            <a:endParaRPr lang="fr-FR" sz="2800" dirty="0" smtClean="0"/>
          </a:p>
          <a:p>
            <a:pPr eaLnBrk="1" hangingPunct="1"/>
            <a:endParaRPr lang="fr-FR" sz="2800" dirty="0" smtClean="0"/>
          </a:p>
          <a:p>
            <a:pPr eaLnBrk="1" hangingPunct="1"/>
            <a:r>
              <a:rPr lang="en-GB" sz="2400" dirty="0" smtClean="0"/>
              <a:t>two low-</a:t>
            </a:r>
            <a:r>
              <a:rPr lang="en-GB" sz="2400" dirty="0" err="1" smtClean="0"/>
              <a:t>NO</a:t>
            </a:r>
            <a:r>
              <a:rPr lang="en-GB" sz="2400" baseline="-25000" dirty="0" err="1" smtClean="0"/>
              <a:t>x</a:t>
            </a:r>
            <a:r>
              <a:rPr lang="en-GB" sz="2400" dirty="0" smtClean="0"/>
              <a:t> experiments, (Ng et al. 2007) </a:t>
            </a:r>
            <a:r>
              <a:rPr lang="en-GB" sz="2400" dirty="0" smtClean="0"/>
              <a:t>; </a:t>
            </a:r>
            <a:r>
              <a:rPr lang="en-GB" sz="2400" dirty="0" smtClean="0"/>
              <a:t>somewhat overestimated</a:t>
            </a:r>
          </a:p>
          <a:p>
            <a:pPr eaLnBrk="1" hangingPunct="1"/>
            <a:r>
              <a:rPr lang="en-GB" sz="2400" dirty="0" smtClean="0"/>
              <a:t>most SOA yields within factor 2</a:t>
            </a:r>
          </a:p>
        </p:txBody>
      </p:sp>
      <p:pic>
        <p:nvPicPr>
          <p:cNvPr id="21508" name="Picture 7" descr="OverviewSmogchamberPhotoo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8538" y="1111250"/>
            <a:ext cx="4175125" cy="390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hthoek 4"/>
          <p:cNvSpPr/>
          <p:nvPr/>
        </p:nvSpPr>
        <p:spPr>
          <a:xfrm>
            <a:off x="4788024" y="1340768"/>
            <a:ext cx="720725" cy="432817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Tekstvak 5"/>
          <p:cNvSpPr txBox="1"/>
          <p:nvPr/>
        </p:nvSpPr>
        <p:spPr>
          <a:xfrm>
            <a:off x="4788024" y="1052736"/>
            <a:ext cx="312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+mj-lt"/>
              </a:rPr>
              <a:t>*</a:t>
            </a:r>
            <a:endParaRPr lang="fr-FR" sz="1400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onnewende">
  <a:themeElements>
    <a:clrScheme name="Zonnewend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Zonnewend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Zonnewend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9795</TotalTime>
  <Words>731</Words>
  <Application>Microsoft Office PowerPoint</Application>
  <PresentationFormat>Diavoorstelling (4:3)</PresentationFormat>
  <Paragraphs>237</Paragraphs>
  <Slides>21</Slides>
  <Notes>21</Notes>
  <HiddenSlides>0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2</vt:i4>
      </vt:variant>
      <vt:variant>
        <vt:lpstr>Diatitels</vt:lpstr>
      </vt:variant>
      <vt:variant>
        <vt:i4>21</vt:i4>
      </vt:variant>
    </vt:vector>
  </HeadingPairs>
  <TitlesOfParts>
    <vt:vector size="24" baseType="lpstr">
      <vt:lpstr>Zonnewende</vt:lpstr>
      <vt:lpstr>Vergelijking</vt:lpstr>
      <vt:lpstr>Equation</vt:lpstr>
      <vt:lpstr>Parameterization of SOA formation for  α-pinene, based on a detailed mechanism </vt:lpstr>
      <vt:lpstr>Outline</vt:lpstr>
      <vt:lpstr>BOREAM : explicit model for α-pinene SOA</vt:lpstr>
      <vt:lpstr>Explicit chemistry</vt:lpstr>
      <vt:lpstr>Generic chemistry</vt:lpstr>
      <vt:lpstr>Smog chamber Photo-oxidation</vt:lpstr>
      <vt:lpstr>Smog chamber Photo-oxidation:  SOA evolution</vt:lpstr>
      <vt:lpstr>Smog chamber Photo-oxidation:  SOA composition</vt:lpstr>
      <vt:lpstr>Model performance: Photo-oxidation</vt:lpstr>
      <vt:lpstr>10-product parameter model</vt:lpstr>
      <vt:lpstr>Two-product model parameterizations</vt:lpstr>
      <vt:lpstr>Temperature dependence of parameters</vt:lpstr>
      <vt:lpstr>10-product model parameters</vt:lpstr>
      <vt:lpstr>10-product model curves at 298K</vt:lpstr>
      <vt:lpstr>Why more SOA in low than high-NOx ?</vt:lpstr>
      <vt:lpstr>Verification at intermediate NOx </vt:lpstr>
      <vt:lpstr>Sensitivity to photolysis and oxidants</vt:lpstr>
      <vt:lpstr>Comparison with other parameterizations</vt:lpstr>
      <vt:lpstr>Summary</vt:lpstr>
      <vt:lpstr>Thank you for your attention!</vt:lpstr>
      <vt:lpstr>Dia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Aérosols atmosphériques et leur influence sur l’environnement</dc:title>
  <dc:creator>Gebruiker</dc:creator>
  <cp:lastModifiedBy>Gebruiker</cp:lastModifiedBy>
  <cp:revision>309</cp:revision>
  <dcterms:created xsi:type="dcterms:W3CDTF">2009-05-17T13:48:11Z</dcterms:created>
  <dcterms:modified xsi:type="dcterms:W3CDTF">2011-04-12T06:34:32Z</dcterms:modified>
</cp:coreProperties>
</file>