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51"/>
  </p:notesMasterIdLst>
  <p:sldIdLst>
    <p:sldId id="266" r:id="rId2"/>
    <p:sldId id="279" r:id="rId3"/>
    <p:sldId id="317" r:id="rId4"/>
    <p:sldId id="325" r:id="rId5"/>
    <p:sldId id="327" r:id="rId6"/>
    <p:sldId id="329" r:id="rId7"/>
    <p:sldId id="330" r:id="rId8"/>
    <p:sldId id="328" r:id="rId9"/>
    <p:sldId id="331" r:id="rId10"/>
    <p:sldId id="332" r:id="rId11"/>
    <p:sldId id="334" r:id="rId12"/>
    <p:sldId id="336" r:id="rId13"/>
    <p:sldId id="337" r:id="rId14"/>
    <p:sldId id="335" r:id="rId15"/>
    <p:sldId id="338" r:id="rId16"/>
    <p:sldId id="339" r:id="rId17"/>
    <p:sldId id="341" r:id="rId18"/>
    <p:sldId id="342" r:id="rId19"/>
    <p:sldId id="344" r:id="rId20"/>
    <p:sldId id="374" r:id="rId21"/>
    <p:sldId id="373" r:id="rId22"/>
    <p:sldId id="318" r:id="rId23"/>
    <p:sldId id="346" r:id="rId24"/>
    <p:sldId id="347" r:id="rId25"/>
    <p:sldId id="349" r:id="rId26"/>
    <p:sldId id="351" r:id="rId27"/>
    <p:sldId id="354" r:id="rId28"/>
    <p:sldId id="356" r:id="rId29"/>
    <p:sldId id="320" r:id="rId30"/>
    <p:sldId id="357" r:id="rId31"/>
    <p:sldId id="358" r:id="rId32"/>
    <p:sldId id="359" r:id="rId33"/>
    <p:sldId id="360" r:id="rId34"/>
    <p:sldId id="362" r:id="rId35"/>
    <p:sldId id="364" r:id="rId36"/>
    <p:sldId id="368" r:id="rId37"/>
    <p:sldId id="369" r:id="rId38"/>
    <p:sldId id="370" r:id="rId39"/>
    <p:sldId id="372" r:id="rId40"/>
    <p:sldId id="375" r:id="rId41"/>
    <p:sldId id="376" r:id="rId42"/>
    <p:sldId id="381" r:id="rId43"/>
    <p:sldId id="382" r:id="rId44"/>
    <p:sldId id="383" r:id="rId45"/>
    <p:sldId id="384" r:id="rId46"/>
    <p:sldId id="377" r:id="rId47"/>
    <p:sldId id="378" r:id="rId48"/>
    <p:sldId id="379" r:id="rId49"/>
    <p:sldId id="380" r:id="rId5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60"/>
  </p:normalViewPr>
  <p:slideViewPr>
    <p:cSldViewPr snapToObjects="1" showGuides="1">
      <p:cViewPr>
        <p:scale>
          <a:sx n="70" d="100"/>
          <a:sy n="70" d="100"/>
        </p:scale>
        <p:origin x="-2820" y="-948"/>
      </p:cViewPr>
      <p:guideLst>
        <p:guide orient="horz" pos="754"/>
        <p:guide orient="horz" pos="3838"/>
        <p:guide pos="340"/>
        <p:guide pos="54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2"/>
          <c:order val="2"/>
          <c:val>
            <c:numRef>
              <c:f>Sheet1!$B$1:$B$4</c:f>
              <c:numCache>
                <c:formatCode>General</c:formatCode>
                <c:ptCount val="4"/>
                <c:pt idx="0">
                  <c:v>77.299199999999999</c:v>
                </c:pt>
                <c:pt idx="1">
                  <c:v>20.740500000000001</c:v>
                </c:pt>
                <c:pt idx="2">
                  <c:v>0.92070000000000007</c:v>
                </c:pt>
                <c:pt idx="3">
                  <c:v>1.0396000000000072</c:v>
                </c:pt>
              </c:numCache>
            </c:numRef>
          </c:val>
        </c:ser>
        <c:ser>
          <c:idx val="3"/>
          <c:order val="3"/>
          <c:val>
            <c:numRef>
              <c:f>Sheet1!$B$1:$B$4</c:f>
              <c:numCache>
                <c:formatCode>General</c:formatCode>
                <c:ptCount val="4"/>
                <c:pt idx="0">
                  <c:v>77.299199999999999</c:v>
                </c:pt>
                <c:pt idx="1">
                  <c:v>20.740500000000001</c:v>
                </c:pt>
                <c:pt idx="2">
                  <c:v>0.92070000000000007</c:v>
                </c:pt>
                <c:pt idx="3">
                  <c:v>1.0396000000000072</c:v>
                </c:pt>
              </c:numCache>
            </c:numRef>
          </c:val>
        </c:ser>
        <c:ser>
          <c:idx val="4"/>
          <c:order val="4"/>
          <c:val>
            <c:numRef>
              <c:f>Sheet1!$B$1:$B$4</c:f>
              <c:numCache>
                <c:formatCode>General</c:formatCode>
                <c:ptCount val="4"/>
                <c:pt idx="0">
                  <c:v>77.299199999999999</c:v>
                </c:pt>
                <c:pt idx="1">
                  <c:v>20.740500000000001</c:v>
                </c:pt>
                <c:pt idx="2">
                  <c:v>0.92070000000000007</c:v>
                </c:pt>
                <c:pt idx="3">
                  <c:v>1.0396000000000072</c:v>
                </c:pt>
              </c:numCache>
            </c:numRef>
          </c:val>
        </c:ser>
        <c:ser>
          <c:idx val="5"/>
          <c:order val="5"/>
          <c:val>
            <c:numRef>
              <c:f>Sheet1!$B$1:$B$4</c:f>
              <c:numCache>
                <c:formatCode>General</c:formatCode>
                <c:ptCount val="4"/>
                <c:pt idx="0">
                  <c:v>77.299199999999999</c:v>
                </c:pt>
                <c:pt idx="1">
                  <c:v>20.740500000000001</c:v>
                </c:pt>
                <c:pt idx="2">
                  <c:v>0.92070000000000007</c:v>
                </c:pt>
                <c:pt idx="3">
                  <c:v>1.0396000000000072</c:v>
                </c:pt>
              </c:numCache>
            </c:numRef>
          </c:val>
        </c:ser>
        <c:ser>
          <c:idx val="1"/>
          <c:order val="1"/>
          <c:val>
            <c:numRef>
              <c:f>Sheet1!$B$1:$B$4</c:f>
              <c:numCache>
                <c:formatCode>General</c:formatCode>
                <c:ptCount val="4"/>
                <c:pt idx="0">
                  <c:v>77.299199999999999</c:v>
                </c:pt>
                <c:pt idx="1">
                  <c:v>20.740500000000001</c:v>
                </c:pt>
                <c:pt idx="2">
                  <c:v>0.92070000000000007</c:v>
                </c:pt>
                <c:pt idx="3">
                  <c:v>1.0396000000000072</c:v>
                </c:pt>
              </c:numCache>
            </c:numRef>
          </c:val>
        </c:ser>
        <c:ser>
          <c:idx val="0"/>
          <c:order val="0"/>
          <c:val>
            <c:numRef>
              <c:f>Sheet1!$B$1:$B$4</c:f>
              <c:numCache>
                <c:formatCode>General</c:formatCode>
                <c:ptCount val="4"/>
                <c:pt idx="0">
                  <c:v>77.299199999999999</c:v>
                </c:pt>
                <c:pt idx="1">
                  <c:v>20.740500000000001</c:v>
                </c:pt>
                <c:pt idx="2">
                  <c:v>0.92070000000000007</c:v>
                </c:pt>
                <c:pt idx="3">
                  <c:v>1.0396000000000072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drawing1.xml><?xml version="1.0" encoding="utf-8"?>
<c:userShapes xmlns:c="http://schemas.openxmlformats.org/drawingml/2006/chart">
  <cdr:relSizeAnchor xmlns:cdr="http://schemas.openxmlformats.org/drawingml/2006/chartDrawing">
    <cdr:from>
      <cdr:x>0.25578</cdr:x>
      <cdr:y>0.61349</cdr:y>
    </cdr:from>
    <cdr:to>
      <cdr:x>0.41905</cdr:x>
      <cdr:y>0.81086</cdr:y>
    </cdr:to>
    <cdr:sp macro="" textlink="">
      <cdr:nvSpPr>
        <cdr:cNvPr id="2" name="TextBox 1"/>
        <cdr:cNvSpPr txBox="1"/>
      </cdr:nvSpPr>
      <cdr:spPr>
        <a:xfrm xmlns:a="http://schemas.openxmlformats.org/drawingml/2006/main">
          <a:off x="1432560" y="28422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800"/>
            <a:t>Nitrogen (N</a:t>
          </a:r>
          <a:r>
            <a:rPr lang="nl-BE" sz="1800" baseline="-25000"/>
            <a:t>2</a:t>
          </a:r>
          <a:r>
            <a:rPr lang="nl-BE" sz="1800"/>
            <a:t>)</a:t>
          </a:r>
        </a:p>
        <a:p xmlns:a="http://schemas.openxmlformats.org/drawingml/2006/main">
          <a:r>
            <a:rPr lang="nl-BE" sz="1800"/>
            <a:t>78%</a:t>
          </a:r>
        </a:p>
      </cdr:txBody>
    </cdr:sp>
  </cdr:relSizeAnchor>
  <cdr:relSizeAnchor xmlns:cdr="http://schemas.openxmlformats.org/drawingml/2006/chartDrawing">
    <cdr:from>
      <cdr:x>0.15112</cdr:x>
      <cdr:y>0.25763</cdr:y>
    </cdr:from>
    <cdr:to>
      <cdr:x>0.31439</cdr:x>
      <cdr:y>0.455</cdr:y>
    </cdr:to>
    <cdr:sp macro="" textlink="">
      <cdr:nvSpPr>
        <cdr:cNvPr id="3" name="TextBox 1"/>
        <cdr:cNvSpPr txBox="1"/>
      </cdr:nvSpPr>
      <cdr:spPr>
        <a:xfrm xmlns:a="http://schemas.openxmlformats.org/drawingml/2006/main">
          <a:off x="602256" y="1331018"/>
          <a:ext cx="650655" cy="10196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800"/>
            <a:t>Oxygen (O</a:t>
          </a:r>
          <a:r>
            <a:rPr lang="nl-BE" sz="1800" baseline="-25000"/>
            <a:t>2</a:t>
          </a:r>
          <a:r>
            <a:rPr lang="nl-BE" sz="1800"/>
            <a:t>)</a:t>
          </a:r>
        </a:p>
        <a:p xmlns:a="http://schemas.openxmlformats.org/drawingml/2006/main">
          <a:r>
            <a:rPr lang="nl-BE" sz="1800"/>
            <a:t>21%</a:t>
          </a:r>
        </a:p>
      </cdr:txBody>
    </cdr:sp>
  </cdr:relSizeAnchor>
  <cdr:relSizeAnchor xmlns:cdr="http://schemas.openxmlformats.org/drawingml/2006/chartDrawing">
    <cdr:from>
      <cdr:x>0.25578</cdr:x>
      <cdr:y>0.61349</cdr:y>
    </cdr:from>
    <cdr:to>
      <cdr:x>0.41905</cdr:x>
      <cdr:y>0.81086</cdr:y>
    </cdr:to>
    <cdr:sp macro="" textlink="">
      <cdr:nvSpPr>
        <cdr:cNvPr id="4" name="TextBox 1"/>
        <cdr:cNvSpPr txBox="1"/>
      </cdr:nvSpPr>
      <cdr:spPr>
        <a:xfrm xmlns:a="http://schemas.openxmlformats.org/drawingml/2006/main">
          <a:off x="1432560" y="28422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800"/>
            <a:t>Nitrogen (N</a:t>
          </a:r>
          <a:r>
            <a:rPr lang="nl-BE" sz="1800" baseline="-25000"/>
            <a:t>2</a:t>
          </a:r>
          <a:r>
            <a:rPr lang="nl-BE" sz="1800"/>
            <a:t>)</a:t>
          </a:r>
        </a:p>
        <a:p xmlns:a="http://schemas.openxmlformats.org/drawingml/2006/main">
          <a:r>
            <a:rPr lang="nl-BE" sz="1800"/>
            <a:t>78%</a:t>
          </a:r>
        </a:p>
      </cdr:txBody>
    </cdr:sp>
  </cdr:relSizeAnchor>
  <cdr:relSizeAnchor xmlns:cdr="http://schemas.openxmlformats.org/drawingml/2006/chartDrawing">
    <cdr:from>
      <cdr:x>0.15112</cdr:x>
      <cdr:y>0.25763</cdr:y>
    </cdr:from>
    <cdr:to>
      <cdr:x>0.31439</cdr:x>
      <cdr:y>0.455</cdr:y>
    </cdr:to>
    <cdr:sp macro="" textlink="">
      <cdr:nvSpPr>
        <cdr:cNvPr id="5" name="TextBox 1"/>
        <cdr:cNvSpPr txBox="1"/>
      </cdr:nvSpPr>
      <cdr:spPr>
        <a:xfrm xmlns:a="http://schemas.openxmlformats.org/drawingml/2006/main">
          <a:off x="602256" y="1331018"/>
          <a:ext cx="650655" cy="10196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800"/>
            <a:t>Oxygen (O</a:t>
          </a:r>
          <a:r>
            <a:rPr lang="nl-BE" sz="1800" baseline="-25000"/>
            <a:t>2</a:t>
          </a:r>
          <a:r>
            <a:rPr lang="nl-BE" sz="1800"/>
            <a:t>)</a:t>
          </a:r>
        </a:p>
        <a:p xmlns:a="http://schemas.openxmlformats.org/drawingml/2006/main">
          <a:r>
            <a:rPr lang="nl-BE" sz="1800"/>
            <a:t>21%</a:t>
          </a:r>
        </a:p>
      </cdr:txBody>
    </cdr:sp>
  </cdr:relSizeAnchor>
  <cdr:relSizeAnchor xmlns:cdr="http://schemas.openxmlformats.org/drawingml/2006/chartDrawing">
    <cdr:from>
      <cdr:x>0.25578</cdr:x>
      <cdr:y>0.61349</cdr:y>
    </cdr:from>
    <cdr:to>
      <cdr:x>0.41905</cdr:x>
      <cdr:y>0.81086</cdr:y>
    </cdr:to>
    <cdr:sp macro="" textlink="">
      <cdr:nvSpPr>
        <cdr:cNvPr id="6" name="TextBox 1"/>
        <cdr:cNvSpPr txBox="1"/>
      </cdr:nvSpPr>
      <cdr:spPr>
        <a:xfrm xmlns:a="http://schemas.openxmlformats.org/drawingml/2006/main">
          <a:off x="1432560" y="28422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800"/>
            <a:t>Nitrogen (N</a:t>
          </a:r>
          <a:r>
            <a:rPr lang="nl-BE" sz="1800" baseline="-25000"/>
            <a:t>2</a:t>
          </a:r>
          <a:r>
            <a:rPr lang="nl-BE" sz="1800"/>
            <a:t>)</a:t>
          </a:r>
        </a:p>
        <a:p xmlns:a="http://schemas.openxmlformats.org/drawingml/2006/main">
          <a:r>
            <a:rPr lang="nl-BE" sz="1800"/>
            <a:t>78%</a:t>
          </a:r>
        </a:p>
      </cdr:txBody>
    </cdr:sp>
  </cdr:relSizeAnchor>
  <cdr:relSizeAnchor xmlns:cdr="http://schemas.openxmlformats.org/drawingml/2006/chartDrawing">
    <cdr:from>
      <cdr:x>0.15112</cdr:x>
      <cdr:y>0.25763</cdr:y>
    </cdr:from>
    <cdr:to>
      <cdr:x>0.31439</cdr:x>
      <cdr:y>0.455</cdr:y>
    </cdr:to>
    <cdr:sp macro="" textlink="">
      <cdr:nvSpPr>
        <cdr:cNvPr id="7" name="TextBox 1"/>
        <cdr:cNvSpPr txBox="1"/>
      </cdr:nvSpPr>
      <cdr:spPr>
        <a:xfrm xmlns:a="http://schemas.openxmlformats.org/drawingml/2006/main">
          <a:off x="602256" y="1331018"/>
          <a:ext cx="650655" cy="10196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800"/>
            <a:t>Oxygen (O</a:t>
          </a:r>
          <a:r>
            <a:rPr lang="nl-BE" sz="1800" baseline="-25000"/>
            <a:t>2</a:t>
          </a:r>
          <a:r>
            <a:rPr lang="nl-BE" sz="1800"/>
            <a:t>)</a:t>
          </a:r>
        </a:p>
        <a:p xmlns:a="http://schemas.openxmlformats.org/drawingml/2006/main">
          <a:r>
            <a:rPr lang="nl-BE" sz="1800"/>
            <a:t>21%</a:t>
          </a:r>
        </a:p>
      </cdr:txBody>
    </cdr:sp>
  </cdr:relSizeAnchor>
  <cdr:relSizeAnchor xmlns:cdr="http://schemas.openxmlformats.org/drawingml/2006/chartDrawing">
    <cdr:from>
      <cdr:x>0.25578</cdr:x>
      <cdr:y>0.61349</cdr:y>
    </cdr:from>
    <cdr:to>
      <cdr:x>0.41905</cdr:x>
      <cdr:y>0.81086</cdr:y>
    </cdr:to>
    <cdr:sp macro="" textlink="">
      <cdr:nvSpPr>
        <cdr:cNvPr id="8" name="TextBox 1"/>
        <cdr:cNvSpPr txBox="1"/>
      </cdr:nvSpPr>
      <cdr:spPr>
        <a:xfrm xmlns:a="http://schemas.openxmlformats.org/drawingml/2006/main">
          <a:off x="1432560" y="28422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800"/>
            <a:t>Nitrogen (N</a:t>
          </a:r>
          <a:r>
            <a:rPr lang="nl-BE" sz="1800" baseline="-25000"/>
            <a:t>2</a:t>
          </a:r>
          <a:r>
            <a:rPr lang="nl-BE" sz="1800"/>
            <a:t>)</a:t>
          </a:r>
        </a:p>
        <a:p xmlns:a="http://schemas.openxmlformats.org/drawingml/2006/main">
          <a:r>
            <a:rPr lang="nl-BE" sz="1800"/>
            <a:t>78%</a:t>
          </a:r>
        </a:p>
      </cdr:txBody>
    </cdr:sp>
  </cdr:relSizeAnchor>
  <cdr:relSizeAnchor xmlns:cdr="http://schemas.openxmlformats.org/drawingml/2006/chartDrawing">
    <cdr:from>
      <cdr:x>0.15112</cdr:x>
      <cdr:y>0.25763</cdr:y>
    </cdr:from>
    <cdr:to>
      <cdr:x>0.31439</cdr:x>
      <cdr:y>0.455</cdr:y>
    </cdr:to>
    <cdr:sp macro="" textlink="">
      <cdr:nvSpPr>
        <cdr:cNvPr id="9" name="TextBox 1"/>
        <cdr:cNvSpPr txBox="1"/>
      </cdr:nvSpPr>
      <cdr:spPr>
        <a:xfrm xmlns:a="http://schemas.openxmlformats.org/drawingml/2006/main">
          <a:off x="602256" y="1331018"/>
          <a:ext cx="650655" cy="10196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800"/>
            <a:t>Oxygen (O</a:t>
          </a:r>
          <a:r>
            <a:rPr lang="nl-BE" sz="1800" baseline="-25000"/>
            <a:t>2</a:t>
          </a:r>
          <a:r>
            <a:rPr lang="nl-BE" sz="1800"/>
            <a:t>)</a:t>
          </a:r>
        </a:p>
        <a:p xmlns:a="http://schemas.openxmlformats.org/drawingml/2006/main">
          <a:r>
            <a:rPr lang="nl-BE" sz="1800"/>
            <a:t>21%</a:t>
          </a:r>
        </a:p>
      </cdr:txBody>
    </cdr:sp>
  </cdr:relSizeAnchor>
  <cdr:relSizeAnchor xmlns:cdr="http://schemas.openxmlformats.org/drawingml/2006/chartDrawing">
    <cdr:from>
      <cdr:x>0.25578</cdr:x>
      <cdr:y>0.61349</cdr:y>
    </cdr:from>
    <cdr:to>
      <cdr:x>0.41905</cdr:x>
      <cdr:y>0.81086</cdr:y>
    </cdr:to>
    <cdr:sp macro="" textlink="">
      <cdr:nvSpPr>
        <cdr:cNvPr id="10" name="TextBox 1"/>
        <cdr:cNvSpPr txBox="1"/>
      </cdr:nvSpPr>
      <cdr:spPr>
        <a:xfrm xmlns:a="http://schemas.openxmlformats.org/drawingml/2006/main">
          <a:off x="1432560" y="28422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800"/>
            <a:t>Nitrogen (N</a:t>
          </a:r>
          <a:r>
            <a:rPr lang="nl-BE" sz="1800" baseline="-25000"/>
            <a:t>2</a:t>
          </a:r>
          <a:r>
            <a:rPr lang="nl-BE" sz="1800"/>
            <a:t>)</a:t>
          </a:r>
        </a:p>
        <a:p xmlns:a="http://schemas.openxmlformats.org/drawingml/2006/main">
          <a:r>
            <a:rPr lang="nl-BE" sz="1800"/>
            <a:t>78%</a:t>
          </a:r>
        </a:p>
      </cdr:txBody>
    </cdr:sp>
  </cdr:relSizeAnchor>
  <cdr:relSizeAnchor xmlns:cdr="http://schemas.openxmlformats.org/drawingml/2006/chartDrawing">
    <cdr:from>
      <cdr:x>0.15112</cdr:x>
      <cdr:y>0.25763</cdr:y>
    </cdr:from>
    <cdr:to>
      <cdr:x>0.31439</cdr:x>
      <cdr:y>0.455</cdr:y>
    </cdr:to>
    <cdr:sp macro="" textlink="">
      <cdr:nvSpPr>
        <cdr:cNvPr id="11" name="TextBox 1"/>
        <cdr:cNvSpPr txBox="1"/>
      </cdr:nvSpPr>
      <cdr:spPr>
        <a:xfrm xmlns:a="http://schemas.openxmlformats.org/drawingml/2006/main">
          <a:off x="602256" y="1331018"/>
          <a:ext cx="650655" cy="10196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800"/>
            <a:t>Oxygen (O</a:t>
          </a:r>
          <a:r>
            <a:rPr lang="nl-BE" sz="1800" baseline="-25000"/>
            <a:t>2</a:t>
          </a:r>
          <a:r>
            <a:rPr lang="nl-BE" sz="1800"/>
            <a:t>)</a:t>
          </a:r>
        </a:p>
        <a:p xmlns:a="http://schemas.openxmlformats.org/drawingml/2006/main">
          <a:r>
            <a:rPr lang="nl-BE" sz="1800"/>
            <a:t>21%</a:t>
          </a:r>
        </a:p>
      </cdr:txBody>
    </cdr:sp>
  </cdr:relSizeAnchor>
  <cdr:relSizeAnchor xmlns:cdr="http://schemas.openxmlformats.org/drawingml/2006/chartDrawing">
    <cdr:from>
      <cdr:x>0.25578</cdr:x>
      <cdr:y>0.61349</cdr:y>
    </cdr:from>
    <cdr:to>
      <cdr:x>0.41905</cdr:x>
      <cdr:y>0.81086</cdr:y>
    </cdr:to>
    <cdr:sp macro="" textlink="">
      <cdr:nvSpPr>
        <cdr:cNvPr id="12" name="TextBox 1"/>
        <cdr:cNvSpPr txBox="1"/>
      </cdr:nvSpPr>
      <cdr:spPr>
        <a:xfrm xmlns:a="http://schemas.openxmlformats.org/drawingml/2006/main">
          <a:off x="1432560" y="28422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800"/>
            <a:t>Nitrogen (N</a:t>
          </a:r>
          <a:r>
            <a:rPr lang="nl-BE" sz="1800" baseline="-25000"/>
            <a:t>2</a:t>
          </a:r>
          <a:r>
            <a:rPr lang="nl-BE" sz="1800"/>
            <a:t>)</a:t>
          </a:r>
        </a:p>
        <a:p xmlns:a="http://schemas.openxmlformats.org/drawingml/2006/main">
          <a:r>
            <a:rPr lang="nl-BE" sz="1800"/>
            <a:t>78%</a:t>
          </a:r>
        </a:p>
      </cdr:txBody>
    </cdr:sp>
  </cdr:relSizeAnchor>
  <cdr:relSizeAnchor xmlns:cdr="http://schemas.openxmlformats.org/drawingml/2006/chartDrawing">
    <cdr:from>
      <cdr:x>0.15112</cdr:x>
      <cdr:y>0.25763</cdr:y>
    </cdr:from>
    <cdr:to>
      <cdr:x>0.31439</cdr:x>
      <cdr:y>0.455</cdr:y>
    </cdr:to>
    <cdr:sp macro="" textlink="">
      <cdr:nvSpPr>
        <cdr:cNvPr id="13" name="TextBox 1"/>
        <cdr:cNvSpPr txBox="1"/>
      </cdr:nvSpPr>
      <cdr:spPr>
        <a:xfrm xmlns:a="http://schemas.openxmlformats.org/drawingml/2006/main">
          <a:off x="602256" y="1331018"/>
          <a:ext cx="650655" cy="10196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800"/>
            <a:t>Oxygen (O</a:t>
          </a:r>
          <a:r>
            <a:rPr lang="nl-BE" sz="1800" baseline="-25000"/>
            <a:t>2</a:t>
          </a:r>
          <a:r>
            <a:rPr lang="nl-BE" sz="1800"/>
            <a:t>)</a:t>
          </a:r>
        </a:p>
        <a:p xmlns:a="http://schemas.openxmlformats.org/drawingml/2006/main">
          <a:r>
            <a:rPr lang="nl-BE" sz="1800"/>
            <a:t>21%</a:t>
          </a:r>
        </a:p>
      </cdr:txBody>
    </cdr:sp>
  </cdr:relSizeAnchor>
  <cdr:relSizeAnchor xmlns:cdr="http://schemas.openxmlformats.org/drawingml/2006/chartDrawing">
    <cdr:from>
      <cdr:x>0.08404</cdr:x>
      <cdr:y>0</cdr:y>
    </cdr:from>
    <cdr:to>
      <cdr:x>0.24731</cdr:x>
      <cdr:y>0.19737</cdr:y>
    </cdr:to>
    <cdr:sp macro="" textlink="">
      <cdr:nvSpPr>
        <cdr:cNvPr id="14" name="TextBox 1"/>
        <cdr:cNvSpPr txBox="1"/>
      </cdr:nvSpPr>
      <cdr:spPr>
        <a:xfrm xmlns:a="http://schemas.openxmlformats.org/drawingml/2006/main">
          <a:off x="360040" y="-1010099"/>
          <a:ext cx="699443" cy="10196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1800" dirty="0"/>
            <a:t>Argon (Ar)</a:t>
          </a:r>
        </a:p>
        <a:p xmlns:a="http://schemas.openxmlformats.org/drawingml/2006/main">
          <a:r>
            <a:rPr lang="nl-BE" sz="1800" dirty="0"/>
            <a:t>0,93%</a:t>
          </a:r>
        </a:p>
      </cdr:txBody>
    </cdr:sp>
  </cdr:relSizeAnchor>
  <cdr:relSizeAnchor xmlns:cdr="http://schemas.openxmlformats.org/drawingml/2006/chartDrawing">
    <cdr:from>
      <cdr:x>0.33617</cdr:x>
      <cdr:y>0.02792</cdr:y>
    </cdr:from>
    <cdr:to>
      <cdr:x>0.45854</cdr:x>
      <cdr:y>0.11199</cdr:y>
    </cdr:to>
    <cdr:cxnSp macro="">
      <cdr:nvCxnSpPr>
        <cdr:cNvPr id="16" name="Straight Arrow Connector 15"/>
        <cdr:cNvCxnSpPr/>
      </cdr:nvCxnSpPr>
      <cdr:spPr>
        <a:xfrm xmlns:a="http://schemas.openxmlformats.org/drawingml/2006/main">
          <a:off x="1440160" y="144239"/>
          <a:ext cx="524229" cy="434336"/>
        </a:xfrm>
        <a:prstGeom xmlns:a="http://schemas.openxmlformats.org/drawingml/2006/main" prst="straightConnector1">
          <a:avLst/>
        </a:prstGeom>
        <a:ln xmlns:a="http://schemas.openxmlformats.org/drawingml/2006/main" w="12700">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0.70597</cdr:x>
      <cdr:y>0.00088</cdr:y>
    </cdr:from>
    <cdr:to>
      <cdr:x>0.86924</cdr:x>
      <cdr:y>0.19825</cdr:y>
    </cdr:to>
    <cdr:sp macro="" textlink="">
      <cdr:nvSpPr>
        <cdr:cNvPr id="17" name="TextBox 1"/>
        <cdr:cNvSpPr txBox="1"/>
      </cdr:nvSpPr>
      <cdr:spPr>
        <a:xfrm xmlns:a="http://schemas.openxmlformats.org/drawingml/2006/main">
          <a:off x="3024336" y="4538"/>
          <a:ext cx="699443" cy="10196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BE" sz="3200" dirty="0" err="1"/>
            <a:t>Others</a:t>
          </a:r>
          <a:endParaRPr lang="nl-BE" sz="3200" dirty="0"/>
        </a:p>
      </cdr:txBody>
    </cdr:sp>
  </cdr:relSizeAnchor>
  <cdr:relSizeAnchor xmlns:cdr="http://schemas.openxmlformats.org/drawingml/2006/chartDrawing">
    <cdr:from>
      <cdr:x>0.50426</cdr:x>
      <cdr:y>0.05007</cdr:y>
    </cdr:from>
    <cdr:to>
      <cdr:x>0.6999</cdr:x>
      <cdr:y>0.10426</cdr:y>
    </cdr:to>
    <cdr:cxnSp macro="">
      <cdr:nvCxnSpPr>
        <cdr:cNvPr id="19" name="Straight Arrow Connector 18"/>
        <cdr:cNvCxnSpPr/>
      </cdr:nvCxnSpPr>
      <cdr:spPr>
        <a:xfrm xmlns:a="http://schemas.openxmlformats.org/drawingml/2006/main" flipH="1">
          <a:off x="2160240" y="258661"/>
          <a:ext cx="838096" cy="280005"/>
        </a:xfrm>
        <a:prstGeom xmlns:a="http://schemas.openxmlformats.org/drawingml/2006/main" prst="straightConnector1">
          <a:avLst/>
        </a:prstGeom>
        <a:ln xmlns:a="http://schemas.openxmlformats.org/drawingml/2006/main" w="12700">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E7BB96-5CC4-4FBA-B6DA-4C0FA69C8B55}" type="datetimeFigureOut">
              <a:rPr lang="nl-NL" smtClean="0"/>
              <a:t>31-10-2014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9E7CB-B55B-433F-ACF3-9EACF2CD01B5}" type="slidenum">
              <a:rPr lang="nl-NL" smtClean="0"/>
              <a:t>‹#›</a:t>
            </a:fld>
            <a:endParaRPr lang="nl-NL"/>
          </a:p>
        </p:txBody>
      </p:sp>
    </p:spTree>
    <p:extLst>
      <p:ext uri="{BB962C8B-B14F-4D97-AF65-F5344CB8AC3E}">
        <p14:creationId xmlns:p14="http://schemas.microsoft.com/office/powerpoint/2010/main" val="82768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A99E7CB-B55B-433F-ACF3-9EACF2CD01B5}" type="slidenum">
              <a:rPr lang="nl-NL" smtClean="0"/>
              <a:t>46</a:t>
            </a:fld>
            <a:endParaRPr lang="nl-NL"/>
          </a:p>
        </p:txBody>
      </p:sp>
    </p:spTree>
    <p:extLst>
      <p:ext uri="{BB962C8B-B14F-4D97-AF65-F5344CB8AC3E}">
        <p14:creationId xmlns:p14="http://schemas.microsoft.com/office/powerpoint/2010/main" val="110688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A99E7CB-B55B-433F-ACF3-9EACF2CD01B5}" type="slidenum">
              <a:rPr lang="nl-NL" smtClean="0"/>
              <a:t>47</a:t>
            </a:fld>
            <a:endParaRPr lang="nl-NL"/>
          </a:p>
        </p:txBody>
      </p:sp>
    </p:spTree>
    <p:extLst>
      <p:ext uri="{BB962C8B-B14F-4D97-AF65-F5344CB8AC3E}">
        <p14:creationId xmlns:p14="http://schemas.microsoft.com/office/powerpoint/2010/main" val="110688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A99E7CB-B55B-433F-ACF3-9EACF2CD01B5}" type="slidenum">
              <a:rPr lang="nl-NL" smtClean="0"/>
              <a:t>49</a:t>
            </a:fld>
            <a:endParaRPr lang="nl-NL"/>
          </a:p>
        </p:txBody>
      </p:sp>
    </p:spTree>
    <p:extLst>
      <p:ext uri="{BB962C8B-B14F-4D97-AF65-F5344CB8AC3E}">
        <p14:creationId xmlns:p14="http://schemas.microsoft.com/office/powerpoint/2010/main" val="2859809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91124"/>
            <a:ext cx="9154800" cy="1668844"/>
          </a:xfrm>
          <a:prstGeom prst="rect">
            <a:avLst/>
          </a:prstGeom>
        </p:spPr>
      </p:pic>
      <p:sp>
        <p:nvSpPr>
          <p:cNvPr id="2" name="Titel 1"/>
          <p:cNvSpPr>
            <a:spLocks noGrp="1"/>
          </p:cNvSpPr>
          <p:nvPr>
            <p:ph type="ctrTitle"/>
          </p:nvPr>
        </p:nvSpPr>
        <p:spPr>
          <a:xfrm>
            <a:off x="539750" y="1196975"/>
            <a:ext cx="8064500" cy="2160017"/>
          </a:xfrm>
        </p:spPr>
        <p:txBody>
          <a:bodyPr lIns="72000" rIns="72000" anchor="b" anchorCtr="0">
            <a:noAutofit/>
          </a:bodyPr>
          <a:lstStyle>
            <a:lvl1pPr algn="l">
              <a:defRPr sz="3600" b="1">
                <a:solidFill>
                  <a:schemeClr val="tx2"/>
                </a:solidFill>
              </a:defRPr>
            </a:lvl1pPr>
          </a:lstStyle>
          <a:p>
            <a:r>
              <a:rPr lang="en-US" dirty="0" smtClean="0"/>
              <a:t>Click to edit Master title style</a:t>
            </a:r>
            <a:endParaRPr lang="en-GB" noProof="0" dirty="0"/>
          </a:p>
        </p:txBody>
      </p:sp>
      <p:sp>
        <p:nvSpPr>
          <p:cNvPr id="3" name="Ondertitel 2"/>
          <p:cNvSpPr>
            <a:spLocks noGrp="1"/>
          </p:cNvSpPr>
          <p:nvPr>
            <p:ph type="subTitle" idx="1"/>
          </p:nvPr>
        </p:nvSpPr>
        <p:spPr>
          <a:xfrm>
            <a:off x="539750" y="3645024"/>
            <a:ext cx="8064500" cy="1656184"/>
          </a:xfrm>
        </p:spPr>
        <p:txBody>
          <a:bodyPr lIns="72000" rIns="72000">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26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Click to edit Master subtitle style</a:t>
            </a:r>
          </a:p>
        </p:txBody>
      </p:sp>
    </p:spTree>
    <p:extLst>
      <p:ext uri="{BB962C8B-B14F-4D97-AF65-F5344CB8AC3E}">
        <p14:creationId xmlns:p14="http://schemas.microsoft.com/office/powerpoint/2010/main" val="196294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full page zonder bijschrift">
    <p:spTree>
      <p:nvGrpSpPr>
        <p:cNvPr id="1" name=""/>
        <p:cNvGrpSpPr/>
        <p:nvPr/>
      </p:nvGrpSpPr>
      <p:grpSpPr>
        <a:xfrm>
          <a:off x="0" y="0"/>
          <a:ext cx="0" cy="0"/>
          <a:chOff x="0" y="0"/>
          <a:chExt cx="0" cy="0"/>
        </a:xfrm>
      </p:grpSpPr>
      <p:sp>
        <p:nvSpPr>
          <p:cNvPr id="3" name="Tijdelijke aanduiding voor afbeelding 2"/>
          <p:cNvSpPr>
            <a:spLocks noGrp="1" noChangeAspect="1"/>
          </p:cNvSpPr>
          <p:nvPr>
            <p:ph type="pic" idx="1" hasCustomPrompt="1"/>
          </p:nvPr>
        </p:nvSpPr>
        <p:spPr>
          <a:xfrm>
            <a:off x="0" y="0"/>
            <a:ext cx="9144000" cy="67693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Click on the pictogram </a:t>
            </a:r>
            <a:r>
              <a:rPr lang="nl-NL" dirty="0" err="1" smtClean="0"/>
              <a:t>to</a:t>
            </a:r>
            <a:r>
              <a:rPr lang="nl-NL" dirty="0" smtClean="0"/>
              <a:t> </a:t>
            </a:r>
            <a:r>
              <a:rPr lang="nl-NL" dirty="0" err="1" smtClean="0"/>
              <a:t>insert</a:t>
            </a:r>
            <a:r>
              <a:rPr lang="nl-NL" dirty="0" smtClean="0"/>
              <a:t> </a:t>
            </a:r>
            <a:r>
              <a:rPr lang="nl-NL" dirty="0" err="1" smtClean="0"/>
              <a:t>an</a:t>
            </a:r>
            <a:r>
              <a:rPr lang="nl-NL" dirty="0" smtClean="0"/>
              <a:t> image</a:t>
            </a:r>
          </a:p>
        </p:txBody>
      </p:sp>
      <p:sp>
        <p:nvSpPr>
          <p:cNvPr id="12" name="Tijdelijke aanduiding voor afbeelding 11"/>
          <p:cNvSpPr>
            <a:spLocks noGrp="1"/>
          </p:cNvSpPr>
          <p:nvPr>
            <p:ph type="pic" sz="quarter" idx="13" hasCustomPrompt="1"/>
          </p:nvPr>
        </p:nvSpPr>
        <p:spPr>
          <a:xfrm>
            <a:off x="0" y="6024562"/>
            <a:ext cx="9162000" cy="83343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a:lvl1pPr>
          </a:lstStyle>
          <a:p>
            <a:r>
              <a:rPr lang="nl-BE" dirty="0" smtClean="0"/>
              <a:t>Copy the small bleu </a:t>
            </a:r>
            <a:r>
              <a:rPr lang="nl-BE" dirty="0" err="1" smtClean="0"/>
              <a:t>footer</a:t>
            </a:r>
            <a:r>
              <a:rPr lang="nl-BE" dirty="0" smtClean="0"/>
              <a:t> </a:t>
            </a:r>
            <a:r>
              <a:rPr lang="nl-BE" dirty="0" err="1" smtClean="0"/>
              <a:t>from</a:t>
            </a:r>
            <a:r>
              <a:rPr lang="nl-BE" dirty="0" smtClean="0"/>
              <a:t> </a:t>
            </a:r>
            <a:r>
              <a:rPr lang="nl-BE" dirty="0" err="1" smtClean="0"/>
              <a:t>another</a:t>
            </a:r>
            <a:r>
              <a:rPr lang="nl-BE" dirty="0" smtClean="0"/>
              <a:t> slide </a:t>
            </a:r>
            <a:r>
              <a:rPr lang="nl-BE" dirty="0" err="1" smtClean="0"/>
              <a:t>and</a:t>
            </a:r>
            <a:r>
              <a:rPr lang="nl-BE" dirty="0" smtClean="0"/>
              <a:t> paste </a:t>
            </a:r>
            <a:r>
              <a:rPr lang="nl-BE" dirty="0" err="1" smtClean="0"/>
              <a:t>it</a:t>
            </a:r>
            <a:r>
              <a:rPr lang="nl-BE" dirty="0" smtClean="0"/>
              <a:t> </a:t>
            </a:r>
            <a:r>
              <a:rPr lang="nl-BE" dirty="0" err="1" smtClean="0"/>
              <a:t>here</a:t>
            </a:r>
            <a:r>
              <a:rPr lang="nl-BE" dirty="0" smtClean="0"/>
              <a:t>. Make </a:t>
            </a:r>
            <a:r>
              <a:rPr lang="nl-BE" dirty="0" err="1" smtClean="0"/>
              <a:t>sure</a:t>
            </a:r>
            <a:r>
              <a:rPr lang="nl-BE" dirty="0" smtClean="0"/>
              <a:t> </a:t>
            </a:r>
            <a:r>
              <a:rPr lang="nl-BE" dirty="0" err="1" smtClean="0"/>
              <a:t>that</a:t>
            </a:r>
            <a:r>
              <a:rPr lang="nl-BE" dirty="0" smtClean="0"/>
              <a:t> the picture is </a:t>
            </a:r>
            <a:r>
              <a:rPr lang="nl-BE" dirty="0" err="1" smtClean="0"/>
              <a:t>positioned</a:t>
            </a:r>
            <a:r>
              <a:rPr lang="nl-BE" dirty="0" smtClean="0"/>
              <a:t> </a:t>
            </a:r>
            <a:r>
              <a:rPr lang="nl-BE" dirty="0" err="1" smtClean="0"/>
              <a:t>behind</a:t>
            </a:r>
            <a:r>
              <a:rPr lang="nl-BE" dirty="0" smtClean="0"/>
              <a:t> the </a:t>
            </a:r>
            <a:r>
              <a:rPr lang="nl-BE" dirty="0" err="1" smtClean="0"/>
              <a:t>footer</a:t>
            </a:r>
            <a:r>
              <a:rPr lang="nl-BE" dirty="0" smtClean="0"/>
              <a:t>.</a:t>
            </a:r>
            <a:endParaRPr lang="nl-NL" dirty="0" smtClean="0"/>
          </a:p>
        </p:txBody>
      </p:sp>
      <p:sp>
        <p:nvSpPr>
          <p:cNvPr id="5" name="Tijdelijke aanduiding voor datum 4"/>
          <p:cNvSpPr>
            <a:spLocks noGrp="1"/>
          </p:cNvSpPr>
          <p:nvPr>
            <p:ph type="dt" sz="half" idx="10"/>
          </p:nvPr>
        </p:nvSpPr>
        <p:spPr/>
        <p:txBody>
          <a:bodyPr/>
          <a:lstStyle/>
          <a:p>
            <a:fld id="{8FF760A7-6202-4C5B-B798-73425609F823}" type="datetime1">
              <a:rPr lang="nl-NL" smtClean="0"/>
              <a:t>31-10-2014</a:t>
            </a:fld>
            <a:endParaRPr lang="nl-NL"/>
          </a:p>
        </p:txBody>
      </p:sp>
      <p:sp>
        <p:nvSpPr>
          <p:cNvPr id="6" name="Tijdelijke aanduiding voor voettekst 5"/>
          <p:cNvSpPr>
            <a:spLocks noGrp="1"/>
          </p:cNvSpPr>
          <p:nvPr>
            <p:ph type="ftr" sz="quarter" idx="11"/>
          </p:nvPr>
        </p:nvSpPr>
        <p:spPr/>
        <p:txBody>
          <a:bodyPr/>
          <a:lstStyle/>
          <a:p>
            <a:r>
              <a:rPr lang="nl-NL" smtClean="0"/>
              <a:t>voorbeeldpresentatie</a:t>
            </a:r>
            <a:endParaRPr lang="nl-NL"/>
          </a:p>
        </p:txBody>
      </p:sp>
      <p:sp>
        <p:nvSpPr>
          <p:cNvPr id="7" name="Tijdelijke aanduiding voor dianummer 6"/>
          <p:cNvSpPr>
            <a:spLocks noGrp="1"/>
          </p:cNvSpPr>
          <p:nvPr>
            <p:ph type="sldNum" sz="quarter" idx="12"/>
          </p:nvPr>
        </p:nvSpPr>
        <p:spPr/>
        <p:txBody>
          <a:bodyPr/>
          <a:lstStyle/>
          <a:p>
            <a:fld id="{3B032377-C103-4EFE-98C1-80A6E5A7472A}" type="slidenum">
              <a:rPr lang="nl-NL" smtClean="0"/>
              <a:t>‹#›</a:t>
            </a:fld>
            <a:endParaRPr lang="nl-NL"/>
          </a:p>
        </p:txBody>
      </p:sp>
    </p:spTree>
    <p:extLst>
      <p:ext uri="{BB962C8B-B14F-4D97-AF65-F5344CB8AC3E}">
        <p14:creationId xmlns:p14="http://schemas.microsoft.com/office/powerpoint/2010/main" val="2902849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full page">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0" y="0"/>
            <a:ext cx="9144000" cy="6858000"/>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Click on the pictogram </a:t>
            </a:r>
            <a:r>
              <a:rPr lang="nl-NL" dirty="0" err="1" smtClean="0"/>
              <a:t>to</a:t>
            </a:r>
            <a:r>
              <a:rPr lang="nl-NL" dirty="0" smtClean="0"/>
              <a:t> </a:t>
            </a:r>
            <a:r>
              <a:rPr lang="nl-NL" dirty="0" err="1" smtClean="0"/>
              <a:t>insert</a:t>
            </a:r>
            <a:r>
              <a:rPr lang="nl-NL" dirty="0" smtClean="0"/>
              <a:t> </a:t>
            </a:r>
            <a:r>
              <a:rPr lang="nl-NL" dirty="0" err="1" smtClean="0"/>
              <a:t>an</a:t>
            </a:r>
            <a:r>
              <a:rPr lang="nl-NL" dirty="0" smtClean="0"/>
              <a:t> image</a:t>
            </a:r>
          </a:p>
          <a:p>
            <a:endParaRPr lang="nl-NL" dirty="0"/>
          </a:p>
        </p:txBody>
      </p:sp>
      <p:sp>
        <p:nvSpPr>
          <p:cNvPr id="12" name="Tijdelijke aanduiding voor afbeelding 11"/>
          <p:cNvSpPr>
            <a:spLocks noGrp="1"/>
          </p:cNvSpPr>
          <p:nvPr>
            <p:ph type="pic" sz="quarter" idx="13" hasCustomPrompt="1"/>
          </p:nvPr>
        </p:nvSpPr>
        <p:spPr>
          <a:xfrm>
            <a:off x="0" y="6024562"/>
            <a:ext cx="9162000" cy="83343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a:lvl1pPr>
          </a:lstStyle>
          <a:p>
            <a:r>
              <a:rPr lang="nl-BE" dirty="0" smtClean="0"/>
              <a:t>Copy the small bleu </a:t>
            </a:r>
            <a:r>
              <a:rPr lang="nl-BE" dirty="0" err="1" smtClean="0"/>
              <a:t>footer</a:t>
            </a:r>
            <a:r>
              <a:rPr lang="nl-BE" dirty="0" smtClean="0"/>
              <a:t> </a:t>
            </a:r>
            <a:r>
              <a:rPr lang="nl-BE" dirty="0" err="1" smtClean="0"/>
              <a:t>from</a:t>
            </a:r>
            <a:r>
              <a:rPr lang="nl-BE" dirty="0" smtClean="0"/>
              <a:t> </a:t>
            </a:r>
            <a:r>
              <a:rPr lang="nl-BE" dirty="0" err="1" smtClean="0"/>
              <a:t>another</a:t>
            </a:r>
            <a:r>
              <a:rPr lang="nl-BE" dirty="0" smtClean="0"/>
              <a:t> slide </a:t>
            </a:r>
            <a:r>
              <a:rPr lang="nl-BE" dirty="0" err="1" smtClean="0"/>
              <a:t>and</a:t>
            </a:r>
            <a:r>
              <a:rPr lang="nl-BE" dirty="0" smtClean="0"/>
              <a:t> paste </a:t>
            </a:r>
            <a:r>
              <a:rPr lang="nl-BE" dirty="0" err="1" smtClean="0"/>
              <a:t>it</a:t>
            </a:r>
            <a:r>
              <a:rPr lang="nl-BE" dirty="0" smtClean="0"/>
              <a:t> </a:t>
            </a:r>
            <a:r>
              <a:rPr lang="nl-BE" dirty="0" err="1" smtClean="0"/>
              <a:t>here</a:t>
            </a:r>
            <a:r>
              <a:rPr lang="nl-BE" dirty="0" smtClean="0"/>
              <a:t>. Make </a:t>
            </a:r>
            <a:r>
              <a:rPr lang="nl-BE" dirty="0" err="1" smtClean="0"/>
              <a:t>sure</a:t>
            </a:r>
            <a:r>
              <a:rPr lang="nl-BE" dirty="0" smtClean="0"/>
              <a:t> </a:t>
            </a:r>
            <a:r>
              <a:rPr lang="nl-BE" dirty="0" err="1" smtClean="0"/>
              <a:t>that</a:t>
            </a:r>
            <a:r>
              <a:rPr lang="nl-BE" dirty="0" smtClean="0"/>
              <a:t> the picture is </a:t>
            </a:r>
            <a:r>
              <a:rPr lang="nl-BE" dirty="0" err="1" smtClean="0"/>
              <a:t>positioned</a:t>
            </a:r>
            <a:r>
              <a:rPr lang="nl-BE" dirty="0" smtClean="0"/>
              <a:t> </a:t>
            </a:r>
            <a:r>
              <a:rPr lang="nl-BE" dirty="0" err="1" smtClean="0"/>
              <a:t>behind</a:t>
            </a:r>
            <a:r>
              <a:rPr lang="nl-BE" dirty="0" smtClean="0"/>
              <a:t> the </a:t>
            </a:r>
            <a:r>
              <a:rPr lang="nl-BE" dirty="0" err="1" smtClean="0"/>
              <a:t>footer</a:t>
            </a:r>
            <a:r>
              <a:rPr lang="nl-BE" dirty="0" smtClean="0"/>
              <a:t>.</a:t>
            </a:r>
            <a:endParaRPr lang="nl-NL" dirty="0" smtClean="0"/>
          </a:p>
        </p:txBody>
      </p:sp>
      <p:sp>
        <p:nvSpPr>
          <p:cNvPr id="5" name="Tijdelijke aanduiding voor datum 4"/>
          <p:cNvSpPr>
            <a:spLocks noGrp="1"/>
          </p:cNvSpPr>
          <p:nvPr>
            <p:ph type="dt" sz="half" idx="10"/>
          </p:nvPr>
        </p:nvSpPr>
        <p:spPr/>
        <p:txBody>
          <a:bodyPr/>
          <a:lstStyle/>
          <a:p>
            <a:fld id="{0B5B9C03-3D12-4CEF-B48A-0BFA09CB6C9F}" type="datetime1">
              <a:rPr lang="nl-NL" smtClean="0"/>
              <a:t>31-10-2014</a:t>
            </a:fld>
            <a:endParaRPr lang="nl-NL"/>
          </a:p>
        </p:txBody>
      </p:sp>
      <p:sp>
        <p:nvSpPr>
          <p:cNvPr id="6" name="Tijdelijke aanduiding voor voettekst 5"/>
          <p:cNvSpPr>
            <a:spLocks noGrp="1"/>
          </p:cNvSpPr>
          <p:nvPr>
            <p:ph type="ftr" sz="quarter" idx="11"/>
          </p:nvPr>
        </p:nvSpPr>
        <p:spPr/>
        <p:txBody>
          <a:bodyPr/>
          <a:lstStyle/>
          <a:p>
            <a:r>
              <a:rPr lang="nl-NL" smtClean="0"/>
              <a:t>presentation sample</a:t>
            </a:r>
            <a:endParaRPr lang="nl-NL"/>
          </a:p>
        </p:txBody>
      </p:sp>
      <p:sp>
        <p:nvSpPr>
          <p:cNvPr id="7" name="Tijdelijke aanduiding voor dianummer 6"/>
          <p:cNvSpPr>
            <a:spLocks noGrp="1"/>
          </p:cNvSpPr>
          <p:nvPr>
            <p:ph type="sldNum" sz="quarter" idx="12"/>
          </p:nvPr>
        </p:nvSpPr>
        <p:spPr/>
        <p:txBody>
          <a:bodyPr/>
          <a:lstStyle/>
          <a:p>
            <a:fld id="{3B032377-C103-4EFE-98C1-80A6E5A7472A}" type="slidenum">
              <a:rPr lang="nl-NL" smtClean="0"/>
              <a:t>‹#›</a:t>
            </a:fld>
            <a:endParaRPr lang="nl-NL"/>
          </a:p>
        </p:txBody>
      </p:sp>
      <p:sp>
        <p:nvSpPr>
          <p:cNvPr id="8" name="Ondertitel 2"/>
          <p:cNvSpPr>
            <a:spLocks noGrp="1"/>
          </p:cNvSpPr>
          <p:nvPr>
            <p:ph type="subTitle" idx="14" hasCustomPrompt="1"/>
          </p:nvPr>
        </p:nvSpPr>
        <p:spPr>
          <a:xfrm>
            <a:off x="539750" y="3645024"/>
            <a:ext cx="4032000" cy="472813"/>
          </a:xfrm>
          <a:solidFill>
            <a:schemeClr val="accent4">
              <a:alpha val="75000"/>
            </a:schemeClr>
          </a:solidFill>
        </p:spPr>
        <p:txBody>
          <a:bodyPr lIns="72000" tIns="36000" rIns="72000" bIns="36000">
            <a:spAutoFit/>
          </a:bodyPr>
          <a:lstStyle>
            <a:lvl1pPr marL="0" indent="0" algn="l">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insert</a:t>
            </a:r>
            <a:r>
              <a:rPr lang="nl-NL" dirty="0" smtClean="0"/>
              <a:t> </a:t>
            </a:r>
            <a:r>
              <a:rPr lang="nl-NL" dirty="0" err="1" smtClean="0"/>
              <a:t>text</a:t>
            </a:r>
            <a:endParaRPr lang="nl-NL" dirty="0"/>
          </a:p>
        </p:txBody>
      </p:sp>
    </p:spTree>
    <p:extLst>
      <p:ext uri="{BB962C8B-B14F-4D97-AF65-F5344CB8AC3E}">
        <p14:creationId xmlns:p14="http://schemas.microsoft.com/office/powerpoint/2010/main" val="116815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kst en afbeelding rechts">
    <p:spTree>
      <p:nvGrpSpPr>
        <p:cNvPr id="1" name=""/>
        <p:cNvGrpSpPr/>
        <p:nvPr/>
      </p:nvGrpSpPr>
      <p:grpSpPr>
        <a:xfrm>
          <a:off x="0" y="0"/>
          <a:ext cx="0" cy="0"/>
          <a:chOff x="0" y="0"/>
          <a:chExt cx="0" cy="0"/>
        </a:xfrm>
      </p:grpSpPr>
      <p:sp>
        <p:nvSpPr>
          <p:cNvPr id="3" name="Tijdelijke aanduiding voor afbeelding 2"/>
          <p:cNvSpPr>
            <a:spLocks noGrp="1" noChangeAspect="1"/>
          </p:cNvSpPr>
          <p:nvPr>
            <p:ph type="pic" idx="1" hasCustomPrompt="1"/>
          </p:nvPr>
        </p:nvSpPr>
        <p:spPr>
          <a:xfrm>
            <a:off x="4644008" y="0"/>
            <a:ext cx="4499992" cy="67693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Click on the pictogram </a:t>
            </a:r>
            <a:r>
              <a:rPr lang="nl-NL" dirty="0" err="1" smtClean="0"/>
              <a:t>to</a:t>
            </a:r>
            <a:r>
              <a:rPr lang="nl-NL" dirty="0" smtClean="0"/>
              <a:t> </a:t>
            </a:r>
            <a:r>
              <a:rPr lang="nl-NL" dirty="0" err="1" smtClean="0"/>
              <a:t>insert</a:t>
            </a:r>
            <a:r>
              <a:rPr lang="nl-NL" dirty="0" smtClean="0"/>
              <a:t> </a:t>
            </a:r>
            <a:r>
              <a:rPr lang="nl-NL" dirty="0" err="1" smtClean="0"/>
              <a:t>an</a:t>
            </a:r>
            <a:r>
              <a:rPr lang="nl-NL" dirty="0" smtClean="0"/>
              <a:t> image</a:t>
            </a:r>
          </a:p>
        </p:txBody>
      </p:sp>
      <p:sp>
        <p:nvSpPr>
          <p:cNvPr id="12" name="Tijdelijke aanduiding voor afbeelding 11"/>
          <p:cNvSpPr>
            <a:spLocks noGrp="1"/>
          </p:cNvSpPr>
          <p:nvPr>
            <p:ph type="pic" sz="quarter" idx="13" hasCustomPrompt="1"/>
          </p:nvPr>
        </p:nvSpPr>
        <p:spPr>
          <a:xfrm>
            <a:off x="0" y="6024562"/>
            <a:ext cx="9162000" cy="83343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a:lvl1pPr>
          </a:lstStyle>
          <a:p>
            <a:r>
              <a:rPr lang="nl-BE" dirty="0" smtClean="0"/>
              <a:t>Copy the small bleu </a:t>
            </a:r>
            <a:r>
              <a:rPr lang="nl-BE" dirty="0" err="1" smtClean="0"/>
              <a:t>footer</a:t>
            </a:r>
            <a:r>
              <a:rPr lang="nl-BE" dirty="0" smtClean="0"/>
              <a:t> </a:t>
            </a:r>
            <a:r>
              <a:rPr lang="nl-BE" dirty="0" err="1" smtClean="0"/>
              <a:t>from</a:t>
            </a:r>
            <a:r>
              <a:rPr lang="nl-BE" dirty="0" smtClean="0"/>
              <a:t> </a:t>
            </a:r>
            <a:r>
              <a:rPr lang="nl-BE" dirty="0" err="1" smtClean="0"/>
              <a:t>another</a:t>
            </a:r>
            <a:r>
              <a:rPr lang="nl-BE" dirty="0" smtClean="0"/>
              <a:t> slide </a:t>
            </a:r>
            <a:r>
              <a:rPr lang="nl-BE" dirty="0" err="1" smtClean="0"/>
              <a:t>and</a:t>
            </a:r>
            <a:r>
              <a:rPr lang="nl-BE" dirty="0" smtClean="0"/>
              <a:t> paste </a:t>
            </a:r>
            <a:r>
              <a:rPr lang="nl-BE" dirty="0" err="1" smtClean="0"/>
              <a:t>it</a:t>
            </a:r>
            <a:r>
              <a:rPr lang="nl-BE" dirty="0" smtClean="0"/>
              <a:t> </a:t>
            </a:r>
            <a:r>
              <a:rPr lang="nl-BE" dirty="0" err="1" smtClean="0"/>
              <a:t>here</a:t>
            </a:r>
            <a:r>
              <a:rPr lang="nl-BE" dirty="0" smtClean="0"/>
              <a:t>. Make </a:t>
            </a:r>
            <a:r>
              <a:rPr lang="nl-BE" dirty="0" err="1" smtClean="0"/>
              <a:t>sure</a:t>
            </a:r>
            <a:r>
              <a:rPr lang="nl-BE" dirty="0" smtClean="0"/>
              <a:t> </a:t>
            </a:r>
            <a:r>
              <a:rPr lang="nl-BE" dirty="0" err="1" smtClean="0"/>
              <a:t>that</a:t>
            </a:r>
            <a:r>
              <a:rPr lang="nl-BE" dirty="0" smtClean="0"/>
              <a:t> the picture is </a:t>
            </a:r>
            <a:r>
              <a:rPr lang="nl-BE" dirty="0" err="1" smtClean="0"/>
              <a:t>positioned</a:t>
            </a:r>
            <a:r>
              <a:rPr lang="nl-BE" dirty="0" smtClean="0"/>
              <a:t> </a:t>
            </a:r>
            <a:r>
              <a:rPr lang="nl-BE" dirty="0" err="1" smtClean="0"/>
              <a:t>behind</a:t>
            </a:r>
            <a:r>
              <a:rPr lang="nl-BE" dirty="0" smtClean="0"/>
              <a:t> the </a:t>
            </a:r>
            <a:r>
              <a:rPr lang="nl-BE" dirty="0" err="1" smtClean="0"/>
              <a:t>footer</a:t>
            </a:r>
            <a:r>
              <a:rPr lang="nl-BE" dirty="0" smtClean="0"/>
              <a:t>.</a:t>
            </a:r>
            <a:endParaRPr lang="nl-NL" dirty="0" smtClean="0"/>
          </a:p>
        </p:txBody>
      </p:sp>
      <p:sp>
        <p:nvSpPr>
          <p:cNvPr id="5" name="Tijdelijke aanduiding voor datum 4"/>
          <p:cNvSpPr>
            <a:spLocks noGrp="1"/>
          </p:cNvSpPr>
          <p:nvPr>
            <p:ph type="dt" sz="half" idx="10"/>
          </p:nvPr>
        </p:nvSpPr>
        <p:spPr/>
        <p:txBody>
          <a:bodyPr/>
          <a:lstStyle/>
          <a:p>
            <a:fld id="{8FF760A7-6202-4C5B-B798-73425609F823}" type="datetime1">
              <a:rPr lang="nl-NL" smtClean="0"/>
              <a:t>31-10-2014</a:t>
            </a:fld>
            <a:endParaRPr lang="nl-NL"/>
          </a:p>
        </p:txBody>
      </p:sp>
      <p:sp>
        <p:nvSpPr>
          <p:cNvPr id="6" name="Tijdelijke aanduiding voor voettekst 5"/>
          <p:cNvSpPr>
            <a:spLocks noGrp="1"/>
          </p:cNvSpPr>
          <p:nvPr>
            <p:ph type="ftr" sz="quarter" idx="11"/>
          </p:nvPr>
        </p:nvSpPr>
        <p:spPr/>
        <p:txBody>
          <a:bodyPr/>
          <a:lstStyle/>
          <a:p>
            <a:r>
              <a:rPr lang="nl-NL" smtClean="0"/>
              <a:t>voorbeeldpresentatie</a:t>
            </a:r>
            <a:endParaRPr lang="nl-NL"/>
          </a:p>
        </p:txBody>
      </p:sp>
      <p:sp>
        <p:nvSpPr>
          <p:cNvPr id="7" name="Tijdelijke aanduiding voor dianummer 6"/>
          <p:cNvSpPr>
            <a:spLocks noGrp="1"/>
          </p:cNvSpPr>
          <p:nvPr>
            <p:ph type="sldNum" sz="quarter" idx="12"/>
          </p:nvPr>
        </p:nvSpPr>
        <p:spPr/>
        <p:txBody>
          <a:bodyPr/>
          <a:lstStyle/>
          <a:p>
            <a:fld id="{3B032377-C103-4EFE-98C1-80A6E5A7472A}" type="slidenum">
              <a:rPr lang="nl-NL" smtClean="0"/>
              <a:t>‹#›</a:t>
            </a:fld>
            <a:endParaRPr lang="nl-NL"/>
          </a:p>
        </p:txBody>
      </p:sp>
      <p:sp>
        <p:nvSpPr>
          <p:cNvPr id="11" name="Titel 1"/>
          <p:cNvSpPr>
            <a:spLocks noGrp="1"/>
          </p:cNvSpPr>
          <p:nvPr>
            <p:ph type="title"/>
          </p:nvPr>
        </p:nvSpPr>
        <p:spPr>
          <a:xfrm>
            <a:off x="540000" y="360000"/>
            <a:ext cx="3960000" cy="936105"/>
          </a:xfrm>
        </p:spPr>
        <p:txBody>
          <a:bodyPr/>
          <a:lstStyle/>
          <a:p>
            <a:r>
              <a:rPr lang="en-US" dirty="0" smtClean="0"/>
              <a:t>Click to edit Master title style</a:t>
            </a:r>
            <a:endParaRPr lang="nl-NL" dirty="0"/>
          </a:p>
        </p:txBody>
      </p:sp>
      <p:sp>
        <p:nvSpPr>
          <p:cNvPr id="13" name="Tijdelijke aanduiding voor inhoud 2"/>
          <p:cNvSpPr>
            <a:spLocks noGrp="1"/>
          </p:cNvSpPr>
          <p:nvPr>
            <p:ph sz="half" idx="14"/>
          </p:nvPr>
        </p:nvSpPr>
        <p:spPr>
          <a:xfrm>
            <a:off x="540000" y="1440000"/>
            <a:ext cx="3960242" cy="4860000"/>
          </a:xfrm>
        </p:spPr>
        <p:txBody>
          <a:bodyPr/>
          <a:lstStyle>
            <a:lvl1pPr>
              <a:defRPr sz="2400"/>
            </a:lvl1pPr>
            <a:lvl2pPr marL="285750" indent="-285750">
              <a:defRPr sz="2000"/>
            </a:lvl2pPr>
            <a:lvl3pPr marL="538163" indent="-228600">
              <a:defRPr sz="1800"/>
            </a:lvl3pPr>
            <a:lvl4pPr marL="804863" indent="-228600">
              <a:defRPr sz="1600"/>
            </a:lvl4pPr>
            <a:lvl5pPr marL="1084263" indent="-228600">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Tree>
    <p:extLst>
      <p:ext uri="{BB962C8B-B14F-4D97-AF65-F5344CB8AC3E}">
        <p14:creationId xmlns:p14="http://schemas.microsoft.com/office/powerpoint/2010/main" val="3929851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3" name="Tijdelijke aanduiding voor afbeelding 2"/>
          <p:cNvSpPr>
            <a:spLocks noGrp="1" noChangeAspect="1"/>
          </p:cNvSpPr>
          <p:nvPr>
            <p:ph type="pic" idx="1" hasCustomPrompt="1"/>
          </p:nvPr>
        </p:nvSpPr>
        <p:spPr>
          <a:xfrm>
            <a:off x="0" y="0"/>
            <a:ext cx="4499992" cy="67693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Click on the pictogram </a:t>
            </a:r>
            <a:r>
              <a:rPr lang="nl-NL" dirty="0" err="1" smtClean="0"/>
              <a:t>to</a:t>
            </a:r>
            <a:r>
              <a:rPr lang="nl-NL" dirty="0" smtClean="0"/>
              <a:t> </a:t>
            </a:r>
            <a:r>
              <a:rPr lang="nl-NL" dirty="0" err="1" smtClean="0"/>
              <a:t>insert</a:t>
            </a:r>
            <a:r>
              <a:rPr lang="nl-NL" dirty="0" smtClean="0"/>
              <a:t> </a:t>
            </a:r>
            <a:r>
              <a:rPr lang="nl-NL" dirty="0" err="1" smtClean="0"/>
              <a:t>an</a:t>
            </a:r>
            <a:r>
              <a:rPr lang="nl-NL" dirty="0" smtClean="0"/>
              <a:t> image</a:t>
            </a:r>
          </a:p>
        </p:txBody>
      </p:sp>
      <p:sp>
        <p:nvSpPr>
          <p:cNvPr id="12" name="Tijdelijke aanduiding voor afbeelding 11"/>
          <p:cNvSpPr>
            <a:spLocks noGrp="1"/>
          </p:cNvSpPr>
          <p:nvPr>
            <p:ph type="pic" sz="quarter" idx="13" hasCustomPrompt="1"/>
          </p:nvPr>
        </p:nvSpPr>
        <p:spPr>
          <a:xfrm>
            <a:off x="0" y="6024562"/>
            <a:ext cx="9162000" cy="83343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a:lvl1pPr>
          </a:lstStyle>
          <a:p>
            <a:r>
              <a:rPr lang="nl-BE" dirty="0" smtClean="0"/>
              <a:t>Copy the small bleu </a:t>
            </a:r>
            <a:r>
              <a:rPr lang="nl-BE" dirty="0" err="1" smtClean="0"/>
              <a:t>footer</a:t>
            </a:r>
            <a:r>
              <a:rPr lang="nl-BE" dirty="0" smtClean="0"/>
              <a:t> </a:t>
            </a:r>
            <a:r>
              <a:rPr lang="nl-BE" dirty="0" err="1" smtClean="0"/>
              <a:t>from</a:t>
            </a:r>
            <a:r>
              <a:rPr lang="nl-BE" dirty="0" smtClean="0"/>
              <a:t> </a:t>
            </a:r>
            <a:r>
              <a:rPr lang="nl-BE" dirty="0" err="1" smtClean="0"/>
              <a:t>another</a:t>
            </a:r>
            <a:r>
              <a:rPr lang="nl-BE" dirty="0" smtClean="0"/>
              <a:t> slide </a:t>
            </a:r>
            <a:r>
              <a:rPr lang="nl-BE" dirty="0" err="1" smtClean="0"/>
              <a:t>and</a:t>
            </a:r>
            <a:r>
              <a:rPr lang="nl-BE" dirty="0" smtClean="0"/>
              <a:t> paste </a:t>
            </a:r>
            <a:r>
              <a:rPr lang="nl-BE" dirty="0" err="1" smtClean="0"/>
              <a:t>it</a:t>
            </a:r>
            <a:r>
              <a:rPr lang="nl-BE" dirty="0" smtClean="0"/>
              <a:t> </a:t>
            </a:r>
            <a:r>
              <a:rPr lang="nl-BE" dirty="0" err="1" smtClean="0"/>
              <a:t>here</a:t>
            </a:r>
            <a:r>
              <a:rPr lang="nl-BE" dirty="0" smtClean="0"/>
              <a:t>. Make </a:t>
            </a:r>
            <a:r>
              <a:rPr lang="nl-BE" dirty="0" err="1" smtClean="0"/>
              <a:t>sure</a:t>
            </a:r>
            <a:r>
              <a:rPr lang="nl-BE" dirty="0" smtClean="0"/>
              <a:t> </a:t>
            </a:r>
            <a:r>
              <a:rPr lang="nl-BE" dirty="0" err="1" smtClean="0"/>
              <a:t>that</a:t>
            </a:r>
            <a:r>
              <a:rPr lang="nl-BE" dirty="0" smtClean="0"/>
              <a:t> the picture is </a:t>
            </a:r>
            <a:r>
              <a:rPr lang="nl-BE" dirty="0" err="1" smtClean="0"/>
              <a:t>positioned</a:t>
            </a:r>
            <a:r>
              <a:rPr lang="nl-BE" dirty="0" smtClean="0"/>
              <a:t> </a:t>
            </a:r>
            <a:r>
              <a:rPr lang="nl-BE" dirty="0" err="1" smtClean="0"/>
              <a:t>behind</a:t>
            </a:r>
            <a:r>
              <a:rPr lang="nl-BE" dirty="0" smtClean="0"/>
              <a:t> the </a:t>
            </a:r>
            <a:r>
              <a:rPr lang="nl-BE" dirty="0" err="1" smtClean="0"/>
              <a:t>footer</a:t>
            </a:r>
            <a:r>
              <a:rPr lang="nl-BE" dirty="0" smtClean="0"/>
              <a:t>.</a:t>
            </a:r>
            <a:endParaRPr lang="nl-NL" dirty="0" smtClean="0"/>
          </a:p>
          <a:p>
            <a:endParaRPr lang="nl-NL" dirty="0"/>
          </a:p>
        </p:txBody>
      </p:sp>
      <p:sp>
        <p:nvSpPr>
          <p:cNvPr id="5" name="Tijdelijke aanduiding voor datum 4"/>
          <p:cNvSpPr>
            <a:spLocks noGrp="1"/>
          </p:cNvSpPr>
          <p:nvPr>
            <p:ph type="dt" sz="half" idx="10"/>
          </p:nvPr>
        </p:nvSpPr>
        <p:spPr/>
        <p:txBody>
          <a:bodyPr/>
          <a:lstStyle/>
          <a:p>
            <a:fld id="{8FF760A7-6202-4C5B-B798-73425609F823}" type="datetime1">
              <a:rPr lang="nl-NL" smtClean="0"/>
              <a:t>31-10-2014</a:t>
            </a:fld>
            <a:endParaRPr lang="nl-NL"/>
          </a:p>
        </p:txBody>
      </p:sp>
      <p:sp>
        <p:nvSpPr>
          <p:cNvPr id="6" name="Tijdelijke aanduiding voor voettekst 5"/>
          <p:cNvSpPr>
            <a:spLocks noGrp="1"/>
          </p:cNvSpPr>
          <p:nvPr>
            <p:ph type="ftr" sz="quarter" idx="11"/>
          </p:nvPr>
        </p:nvSpPr>
        <p:spPr/>
        <p:txBody>
          <a:bodyPr/>
          <a:lstStyle/>
          <a:p>
            <a:r>
              <a:rPr lang="nl-NL" smtClean="0"/>
              <a:t>voorbeeldpresentatie</a:t>
            </a:r>
            <a:endParaRPr lang="nl-NL"/>
          </a:p>
        </p:txBody>
      </p:sp>
      <p:sp>
        <p:nvSpPr>
          <p:cNvPr id="7" name="Tijdelijke aanduiding voor dianummer 6"/>
          <p:cNvSpPr>
            <a:spLocks noGrp="1"/>
          </p:cNvSpPr>
          <p:nvPr>
            <p:ph type="sldNum" sz="quarter" idx="12"/>
          </p:nvPr>
        </p:nvSpPr>
        <p:spPr/>
        <p:txBody>
          <a:bodyPr/>
          <a:lstStyle/>
          <a:p>
            <a:fld id="{3B032377-C103-4EFE-98C1-80A6E5A7472A}" type="slidenum">
              <a:rPr lang="nl-NL" smtClean="0"/>
              <a:t>‹#›</a:t>
            </a:fld>
            <a:endParaRPr lang="nl-NL"/>
          </a:p>
        </p:txBody>
      </p:sp>
      <p:sp>
        <p:nvSpPr>
          <p:cNvPr id="8" name="Titel 1"/>
          <p:cNvSpPr>
            <a:spLocks noGrp="1"/>
          </p:cNvSpPr>
          <p:nvPr>
            <p:ph type="title"/>
          </p:nvPr>
        </p:nvSpPr>
        <p:spPr>
          <a:xfrm>
            <a:off x="4860000" y="360000"/>
            <a:ext cx="3960000" cy="936105"/>
          </a:xfrm>
        </p:spPr>
        <p:txBody>
          <a:bodyPr/>
          <a:lstStyle/>
          <a:p>
            <a:r>
              <a:rPr lang="en-US" dirty="0" smtClean="0"/>
              <a:t>Click to edit Master title style</a:t>
            </a:r>
            <a:endParaRPr lang="nl-NL" dirty="0"/>
          </a:p>
        </p:txBody>
      </p:sp>
      <p:sp>
        <p:nvSpPr>
          <p:cNvPr id="9" name="Tijdelijke aanduiding voor inhoud 2"/>
          <p:cNvSpPr>
            <a:spLocks noGrp="1"/>
          </p:cNvSpPr>
          <p:nvPr>
            <p:ph sz="half" idx="14"/>
          </p:nvPr>
        </p:nvSpPr>
        <p:spPr>
          <a:xfrm>
            <a:off x="4860000" y="1440000"/>
            <a:ext cx="3960242" cy="4680000"/>
          </a:xfrm>
        </p:spPr>
        <p:txBody>
          <a:bodyPr/>
          <a:lstStyle>
            <a:lvl1pPr>
              <a:defRPr sz="2400"/>
            </a:lvl1pPr>
            <a:lvl2pPr marL="285750" indent="-285750">
              <a:defRPr sz="2000"/>
            </a:lvl2pPr>
            <a:lvl3pPr marL="538163" indent="-228600">
              <a:defRPr sz="1800"/>
            </a:lvl3pPr>
            <a:lvl4pPr marL="804863" indent="-228600">
              <a:defRPr sz="1600"/>
            </a:lvl4pPr>
            <a:lvl5pPr marL="1084263" indent="-228600">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Tree>
    <p:extLst>
      <p:ext uri="{BB962C8B-B14F-4D97-AF65-F5344CB8AC3E}">
        <p14:creationId xmlns:p14="http://schemas.microsoft.com/office/powerpoint/2010/main" val="186305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afbeelding full page">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9246" y="-6037"/>
            <a:ext cx="9153245" cy="6852793"/>
          </a:xfrm>
        </p:spPr>
        <p:txBody>
          <a:bodyPr/>
          <a:lstStyle>
            <a:lvl1pPr>
              <a:defRPr/>
            </a:lvl1pPr>
          </a:lstStyle>
          <a:p>
            <a:r>
              <a:rPr lang="nl-NL" dirty="0" smtClean="0"/>
              <a:t>Click on the pictogram </a:t>
            </a:r>
            <a:r>
              <a:rPr lang="nl-NL" dirty="0" err="1" smtClean="0"/>
              <a:t>to</a:t>
            </a:r>
            <a:r>
              <a:rPr lang="nl-NL" dirty="0" smtClean="0"/>
              <a:t> </a:t>
            </a:r>
            <a:r>
              <a:rPr lang="nl-NL" dirty="0" err="1" smtClean="0"/>
              <a:t>insert</a:t>
            </a:r>
            <a:r>
              <a:rPr lang="nl-NL" dirty="0" smtClean="0"/>
              <a:t> </a:t>
            </a:r>
            <a:r>
              <a:rPr lang="nl-NL" dirty="0" err="1" smtClean="0"/>
              <a:t>an</a:t>
            </a:r>
            <a:r>
              <a:rPr lang="nl-NL" dirty="0" smtClean="0"/>
              <a:t> image</a:t>
            </a:r>
            <a:endParaRPr lang="nl-NL" dirty="0"/>
          </a:p>
        </p:txBody>
      </p:sp>
      <p:sp>
        <p:nvSpPr>
          <p:cNvPr id="8" name="Tijdelijke aanduiding voor afbeelding 7"/>
          <p:cNvSpPr>
            <a:spLocks noGrp="1"/>
          </p:cNvSpPr>
          <p:nvPr>
            <p:ph type="pic" sz="quarter" idx="13" hasCustomPrompt="1"/>
          </p:nvPr>
        </p:nvSpPr>
        <p:spPr>
          <a:xfrm>
            <a:off x="-9245" y="5197559"/>
            <a:ext cx="9162000" cy="1662617"/>
          </a:xfrm>
        </p:spPr>
        <p:txBody>
          <a:bodyPr/>
          <a:lstStyle>
            <a:lvl1pPr>
              <a:defRPr baseline="0"/>
            </a:lvl1pPr>
          </a:lstStyle>
          <a:p>
            <a:r>
              <a:rPr lang="nl-BE" dirty="0" smtClean="0"/>
              <a:t>Copy the large, bleu </a:t>
            </a:r>
            <a:r>
              <a:rPr lang="nl-BE" dirty="0" err="1" smtClean="0"/>
              <a:t>curved</a:t>
            </a:r>
            <a:r>
              <a:rPr lang="nl-BE" dirty="0" smtClean="0"/>
              <a:t> logo </a:t>
            </a:r>
            <a:r>
              <a:rPr lang="nl-BE" dirty="0" err="1" smtClean="0"/>
              <a:t>footer</a:t>
            </a:r>
            <a:r>
              <a:rPr lang="nl-BE" dirty="0" smtClean="0"/>
              <a:t> </a:t>
            </a:r>
            <a:r>
              <a:rPr lang="nl-BE" dirty="0" err="1" smtClean="0"/>
              <a:t>from</a:t>
            </a:r>
            <a:r>
              <a:rPr lang="nl-BE" dirty="0" smtClean="0"/>
              <a:t> </a:t>
            </a:r>
            <a:r>
              <a:rPr lang="nl-BE" dirty="0" err="1" smtClean="0"/>
              <a:t>another</a:t>
            </a:r>
            <a:r>
              <a:rPr lang="nl-BE" dirty="0" smtClean="0"/>
              <a:t> slide </a:t>
            </a:r>
            <a:r>
              <a:rPr lang="nl-BE" dirty="0" err="1" smtClean="0"/>
              <a:t>and</a:t>
            </a:r>
            <a:r>
              <a:rPr lang="nl-BE" dirty="0" smtClean="0"/>
              <a:t> paste </a:t>
            </a:r>
            <a:r>
              <a:rPr lang="nl-BE" dirty="0" err="1" smtClean="0"/>
              <a:t>it</a:t>
            </a:r>
            <a:r>
              <a:rPr lang="nl-BE" dirty="0" smtClean="0"/>
              <a:t> </a:t>
            </a:r>
            <a:r>
              <a:rPr lang="nl-BE" dirty="0" err="1" smtClean="0"/>
              <a:t>here</a:t>
            </a:r>
            <a:r>
              <a:rPr lang="nl-BE" dirty="0" smtClean="0"/>
              <a:t>. Make </a:t>
            </a:r>
            <a:r>
              <a:rPr lang="nl-BE" dirty="0" err="1" smtClean="0"/>
              <a:t>sure</a:t>
            </a:r>
            <a:r>
              <a:rPr lang="nl-BE" dirty="0" smtClean="0"/>
              <a:t> </a:t>
            </a:r>
            <a:r>
              <a:rPr lang="nl-BE" dirty="0" err="1" smtClean="0"/>
              <a:t>that</a:t>
            </a:r>
            <a:r>
              <a:rPr lang="nl-BE" dirty="0" smtClean="0"/>
              <a:t> the picture is </a:t>
            </a:r>
            <a:r>
              <a:rPr lang="nl-BE" dirty="0" err="1" smtClean="0"/>
              <a:t>positioned</a:t>
            </a:r>
            <a:r>
              <a:rPr lang="nl-BE" dirty="0" smtClean="0"/>
              <a:t> </a:t>
            </a:r>
            <a:r>
              <a:rPr lang="nl-BE" dirty="0" err="1" smtClean="0"/>
              <a:t>behind</a:t>
            </a:r>
            <a:r>
              <a:rPr lang="nl-BE" dirty="0" smtClean="0"/>
              <a:t> the </a:t>
            </a:r>
            <a:r>
              <a:rPr lang="nl-BE" dirty="0" err="1" smtClean="0"/>
              <a:t>footer</a:t>
            </a:r>
            <a:r>
              <a:rPr lang="nl-BE" dirty="0" smtClean="0"/>
              <a:t>.</a:t>
            </a:r>
            <a:endParaRPr lang="nl-NL" dirty="0"/>
          </a:p>
        </p:txBody>
      </p:sp>
      <p:sp>
        <p:nvSpPr>
          <p:cNvPr id="2" name="Titel 1"/>
          <p:cNvSpPr>
            <a:spLocks noGrp="1"/>
          </p:cNvSpPr>
          <p:nvPr>
            <p:ph type="ctrTitle"/>
          </p:nvPr>
        </p:nvSpPr>
        <p:spPr>
          <a:xfrm>
            <a:off x="539750" y="2730292"/>
            <a:ext cx="8064500" cy="626701"/>
          </a:xfrm>
          <a:solidFill>
            <a:schemeClr val="accent4">
              <a:alpha val="75000"/>
            </a:schemeClr>
          </a:solidFill>
        </p:spPr>
        <p:txBody>
          <a:bodyPr lIns="72000" tIns="36000" rIns="72000" bIns="36000" anchor="b" anchorCtr="0">
            <a:spAutoFit/>
          </a:bodyPr>
          <a:lstStyle>
            <a:lvl1pPr algn="l">
              <a:defRPr sz="3600" b="1">
                <a:solidFill>
                  <a:schemeClr val="bg1"/>
                </a:solidFill>
              </a:defRPr>
            </a:lvl1pPr>
          </a:lstStyle>
          <a:p>
            <a:r>
              <a:rPr lang="en-US" dirty="0" smtClean="0"/>
              <a:t>Click to edit Master title style</a:t>
            </a:r>
            <a:endParaRPr lang="nl-NL" dirty="0"/>
          </a:p>
        </p:txBody>
      </p:sp>
      <p:sp>
        <p:nvSpPr>
          <p:cNvPr id="3" name="Ondertitel 2"/>
          <p:cNvSpPr>
            <a:spLocks noGrp="1"/>
          </p:cNvSpPr>
          <p:nvPr>
            <p:ph type="subTitle" idx="1" hasCustomPrompt="1"/>
          </p:nvPr>
        </p:nvSpPr>
        <p:spPr>
          <a:xfrm>
            <a:off x="539750" y="3645024"/>
            <a:ext cx="8064500" cy="472813"/>
          </a:xfrm>
          <a:solidFill>
            <a:schemeClr val="accent4">
              <a:alpha val="75000"/>
            </a:schemeClr>
          </a:solidFill>
        </p:spPr>
        <p:txBody>
          <a:bodyPr lIns="72000" tIns="36000" rIns="72000" bIns="36000">
            <a:spAutoFit/>
          </a:bodyPr>
          <a:lstStyle>
            <a:lvl1pPr marL="0" indent="0" algn="l">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endParaRPr lang="nl-NL" dirty="0" smtClean="0"/>
          </a:p>
        </p:txBody>
      </p:sp>
    </p:spTree>
    <p:extLst>
      <p:ext uri="{BB962C8B-B14F-4D97-AF65-F5344CB8AC3E}">
        <p14:creationId xmlns:p14="http://schemas.microsoft.com/office/powerpoint/2010/main" val="1082348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2"/>
            <a:ext cx="9162000" cy="835079"/>
          </a:xfrm>
          <a:prstGeom prst="rect">
            <a:avLst/>
          </a:prstGeom>
        </p:spPr>
      </p:pic>
      <p:sp>
        <p:nvSpPr>
          <p:cNvPr id="2" name="Titel 1"/>
          <p:cNvSpPr>
            <a:spLocks noGrp="1"/>
          </p:cNvSpPr>
          <p:nvPr>
            <p:ph type="title"/>
          </p:nvPr>
        </p:nvSpPr>
        <p:spPr>
          <a:xfrm>
            <a:off x="539750" y="1700808"/>
            <a:ext cx="8064500" cy="1656184"/>
          </a:xfrm>
        </p:spPr>
        <p:txBody>
          <a:bodyPr lIns="72000" rIns="72000" anchor="b" anchorCtr="0">
            <a:noAutofit/>
          </a:bodyPr>
          <a:lstStyle>
            <a:lvl1pPr algn="l">
              <a:defRPr sz="3600" b="1" cap="none"/>
            </a:lvl1pPr>
          </a:lstStyle>
          <a:p>
            <a:r>
              <a:rPr lang="en-US" dirty="0" smtClean="0"/>
              <a:t>Click to edit Master title style</a:t>
            </a:r>
            <a:endParaRPr lang="nl-NL" dirty="0"/>
          </a:p>
        </p:txBody>
      </p:sp>
      <p:sp>
        <p:nvSpPr>
          <p:cNvPr id="3" name="Tijdelijke aanduiding voor tekst 2"/>
          <p:cNvSpPr>
            <a:spLocks noGrp="1"/>
          </p:cNvSpPr>
          <p:nvPr>
            <p:ph type="body" idx="1"/>
          </p:nvPr>
        </p:nvSpPr>
        <p:spPr>
          <a:xfrm>
            <a:off x="539750" y="1196975"/>
            <a:ext cx="8064500" cy="503833"/>
          </a:xfrm>
        </p:spPr>
        <p:txBody>
          <a:bodyPr lIns="72000" rIns="72000" anchor="b">
            <a:noAutofit/>
          </a:bodyPr>
          <a:lstStyle>
            <a:lvl1pPr marL="0" indent="0">
              <a:buNone/>
              <a:defRPr sz="2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endParaRPr lang="nl-NL" dirty="0" smtClean="0"/>
          </a:p>
        </p:txBody>
      </p:sp>
      <p:sp>
        <p:nvSpPr>
          <p:cNvPr id="4" name="Tijdelijke aanduiding voor datum 3"/>
          <p:cNvSpPr>
            <a:spLocks noGrp="1"/>
          </p:cNvSpPr>
          <p:nvPr>
            <p:ph type="dt" sz="half" idx="10"/>
          </p:nvPr>
        </p:nvSpPr>
        <p:spPr/>
        <p:txBody>
          <a:bodyPr/>
          <a:lstStyle/>
          <a:p>
            <a:fld id="{6C413591-0879-46AD-9582-0D174F07BD07}" type="datetime1">
              <a:rPr lang="nl-NL" smtClean="0"/>
              <a:t>31-10-2014</a:t>
            </a:fld>
            <a:endParaRPr lang="nl-NL"/>
          </a:p>
        </p:txBody>
      </p:sp>
      <p:sp>
        <p:nvSpPr>
          <p:cNvPr id="5" name="Tijdelijke aanduiding voor voettekst 4"/>
          <p:cNvSpPr>
            <a:spLocks noGrp="1"/>
          </p:cNvSpPr>
          <p:nvPr>
            <p:ph type="ftr" sz="quarter" idx="11"/>
          </p:nvPr>
        </p:nvSpPr>
        <p:spPr/>
        <p:txBody>
          <a:bodyPr/>
          <a:lstStyle/>
          <a:p>
            <a:r>
              <a:rPr lang="nl-NL" smtClean="0"/>
              <a:t>presentation sample</a:t>
            </a:r>
            <a:endParaRPr lang="nl-NL"/>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t>‹#›</a:t>
            </a:fld>
            <a:endParaRPr lang="nl-NL"/>
          </a:p>
        </p:txBody>
      </p:sp>
    </p:spTree>
    <p:extLst>
      <p:ext uri="{BB962C8B-B14F-4D97-AF65-F5344CB8AC3E}">
        <p14:creationId xmlns:p14="http://schemas.microsoft.com/office/powerpoint/2010/main" val="341775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2"/>
            <a:ext cx="9162000" cy="835079"/>
          </a:xfrm>
          <a:prstGeom prst="rect">
            <a:avLst/>
          </a:prstGeom>
        </p:spPr>
      </p:pic>
      <p:sp>
        <p:nvSpPr>
          <p:cNvPr id="2" name="Titel 1"/>
          <p:cNvSpPr>
            <a:spLocks noGrp="1"/>
          </p:cNvSpPr>
          <p:nvPr>
            <p:ph type="title"/>
          </p:nvPr>
        </p:nvSpPr>
        <p:spPr/>
        <p:txBody>
          <a:bodyPr/>
          <a:lstStyle/>
          <a:p>
            <a:r>
              <a:rPr lang="en-GB" noProof="0" dirty="0" smtClean="0"/>
              <a:t>Click to edit Master title style</a:t>
            </a:r>
            <a:endParaRPr lang="en-GB" noProof="0" dirty="0"/>
          </a:p>
        </p:txBody>
      </p:sp>
      <p:sp>
        <p:nvSpPr>
          <p:cNvPr id="3" name="Tijdelijke aanduiding voor inhoud 2"/>
          <p:cNvSpPr>
            <a:spLocks noGrp="1"/>
          </p:cNvSpPr>
          <p:nvPr>
            <p:ph idx="1"/>
          </p:nvPr>
        </p:nvSpPr>
        <p:spPr>
          <a:xfrm>
            <a:off x="539552" y="1196976"/>
            <a:ext cx="8064896" cy="4895850"/>
          </a:xfrm>
        </p:spPr>
        <p:txBody>
          <a:bodyPr/>
          <a:lstStyle>
            <a:lvl2pPr marL="216000" indent="-216000">
              <a:defRPr sz="2600"/>
            </a:lvl2pPr>
            <a:lvl3pPr marL="576000" indent="-216000">
              <a:defRPr sz="2400"/>
            </a:lvl3pPr>
            <a:lvl4pPr marL="936000" indent="-216000">
              <a:defRPr sz="2200"/>
            </a:lvl4pPr>
            <a:lvl5pPr marL="1296000" indent="-216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Tijdelijke aanduiding voor datum 3"/>
          <p:cNvSpPr>
            <a:spLocks noGrp="1"/>
          </p:cNvSpPr>
          <p:nvPr>
            <p:ph type="dt" sz="half" idx="10"/>
          </p:nvPr>
        </p:nvSpPr>
        <p:spPr/>
        <p:txBody>
          <a:bodyPr/>
          <a:lstStyle/>
          <a:p>
            <a:fld id="{BD8C246D-1F25-4C30-8500-32DDE63D39AA}" type="datetime1">
              <a:rPr lang="nl-NL" smtClean="0"/>
              <a:t>31-10-2014</a:t>
            </a:fld>
            <a:endParaRPr lang="nl-NL" dirty="0"/>
          </a:p>
        </p:txBody>
      </p:sp>
      <p:sp>
        <p:nvSpPr>
          <p:cNvPr id="5" name="Tijdelijke aanduiding voor voettekst 4"/>
          <p:cNvSpPr>
            <a:spLocks noGrp="1"/>
          </p:cNvSpPr>
          <p:nvPr>
            <p:ph type="ftr" sz="quarter" idx="11"/>
          </p:nvPr>
        </p:nvSpPr>
        <p:spPr/>
        <p:txBody>
          <a:bodyPr/>
          <a:lstStyle/>
          <a:p>
            <a:r>
              <a:rPr lang="nl-NL" smtClean="0"/>
              <a:t>presentation sample</a:t>
            </a:r>
            <a:endParaRPr lang="nl-NL"/>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t>‹#›</a:t>
            </a:fld>
            <a:endParaRPr lang="nl-NL"/>
          </a:p>
        </p:txBody>
      </p:sp>
    </p:spTree>
    <p:extLst>
      <p:ext uri="{BB962C8B-B14F-4D97-AF65-F5344CB8AC3E}">
        <p14:creationId xmlns:p14="http://schemas.microsoft.com/office/powerpoint/2010/main" val="3610722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2"/>
            <a:ext cx="9162000" cy="835079"/>
          </a:xfrm>
          <a:prstGeom prst="rect">
            <a:avLst/>
          </a:prstGeom>
        </p:spPr>
      </p:pic>
      <p:sp>
        <p:nvSpPr>
          <p:cNvPr id="2" name="Titel 1"/>
          <p:cNvSpPr>
            <a:spLocks noGrp="1"/>
          </p:cNvSpPr>
          <p:nvPr>
            <p:ph type="title"/>
          </p:nvPr>
        </p:nvSpPr>
        <p:spPr/>
        <p:txBody>
          <a:bodyPr/>
          <a:lstStyle/>
          <a:p>
            <a:r>
              <a:rPr lang="en-US" dirty="0" smtClean="0"/>
              <a:t>Click to edit Master title style</a:t>
            </a:r>
            <a:endParaRPr lang="nl-NL" dirty="0"/>
          </a:p>
        </p:txBody>
      </p:sp>
      <p:sp>
        <p:nvSpPr>
          <p:cNvPr id="3" name="Tijdelijke aanduiding voor inhoud 2"/>
          <p:cNvSpPr>
            <a:spLocks noGrp="1"/>
          </p:cNvSpPr>
          <p:nvPr>
            <p:ph sz="half" idx="1"/>
          </p:nvPr>
        </p:nvSpPr>
        <p:spPr>
          <a:xfrm>
            <a:off x="539750" y="1196976"/>
            <a:ext cx="3960242" cy="4895849"/>
          </a:xfrm>
        </p:spPr>
        <p:txBody>
          <a:bodyPr/>
          <a:lstStyle>
            <a:lvl1pPr>
              <a:defRPr sz="2800"/>
            </a:lvl1pPr>
            <a:lvl2pPr marL="285750" indent="-285750">
              <a:defRPr sz="2400"/>
            </a:lvl2pPr>
            <a:lvl3pPr marL="538163" indent="-228600">
              <a:defRPr sz="2000"/>
            </a:lvl3pPr>
            <a:lvl4pPr marL="804863" indent="-228600">
              <a:defRPr sz="1800"/>
            </a:lvl4pPr>
            <a:lvl5pPr marL="1084263" indent="-22860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Tijdelijke aanduiding voor inhoud 3"/>
          <p:cNvSpPr>
            <a:spLocks noGrp="1"/>
          </p:cNvSpPr>
          <p:nvPr>
            <p:ph sz="half" idx="2"/>
          </p:nvPr>
        </p:nvSpPr>
        <p:spPr>
          <a:xfrm>
            <a:off x="4644008" y="1196976"/>
            <a:ext cx="3960242" cy="4895849"/>
          </a:xfrm>
        </p:spPr>
        <p:txBody>
          <a:bodyPr/>
          <a:lstStyle>
            <a:lvl1pPr>
              <a:defRPr sz="2800"/>
            </a:lvl1pPr>
            <a:lvl2pPr marL="285750" indent="-285750">
              <a:defRPr sz="2400"/>
            </a:lvl2pPr>
            <a:lvl3pPr marL="538163" indent="-228600">
              <a:defRPr sz="2000"/>
            </a:lvl3pPr>
            <a:lvl4pPr marL="804863" indent="-228600">
              <a:defRPr sz="1800"/>
            </a:lvl4pPr>
            <a:lvl5pPr marL="1084263" indent="-22860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5" name="Tijdelijke aanduiding voor datum 4"/>
          <p:cNvSpPr>
            <a:spLocks noGrp="1"/>
          </p:cNvSpPr>
          <p:nvPr>
            <p:ph type="dt" sz="half" idx="10"/>
          </p:nvPr>
        </p:nvSpPr>
        <p:spPr/>
        <p:txBody>
          <a:bodyPr/>
          <a:lstStyle/>
          <a:p>
            <a:fld id="{646FA1FB-674A-4817-9225-B8C94CE5BF52}" type="datetime1">
              <a:rPr lang="nl-NL" smtClean="0"/>
              <a:t>31-10-2014</a:t>
            </a:fld>
            <a:endParaRPr lang="nl-NL"/>
          </a:p>
        </p:txBody>
      </p:sp>
      <p:sp>
        <p:nvSpPr>
          <p:cNvPr id="6" name="Tijdelijke aanduiding voor voettekst 5"/>
          <p:cNvSpPr>
            <a:spLocks noGrp="1"/>
          </p:cNvSpPr>
          <p:nvPr>
            <p:ph type="ftr" sz="quarter" idx="11"/>
          </p:nvPr>
        </p:nvSpPr>
        <p:spPr/>
        <p:txBody>
          <a:bodyPr/>
          <a:lstStyle/>
          <a:p>
            <a:r>
              <a:rPr lang="nl-NL" smtClean="0"/>
              <a:t>presentation sample</a:t>
            </a:r>
            <a:endParaRPr lang="nl-NL"/>
          </a:p>
        </p:txBody>
      </p:sp>
      <p:sp>
        <p:nvSpPr>
          <p:cNvPr id="7" name="Tijdelijke aanduiding voor dianummer 6"/>
          <p:cNvSpPr>
            <a:spLocks noGrp="1"/>
          </p:cNvSpPr>
          <p:nvPr>
            <p:ph type="sldNum" sz="quarter" idx="12"/>
          </p:nvPr>
        </p:nvSpPr>
        <p:spPr/>
        <p:txBody>
          <a:bodyPr/>
          <a:lstStyle/>
          <a:p>
            <a:fld id="{3B032377-C103-4EFE-98C1-80A6E5A7472A}" type="slidenum">
              <a:rPr lang="nl-NL" smtClean="0"/>
              <a:t>‹#›</a:t>
            </a:fld>
            <a:endParaRPr lang="nl-NL"/>
          </a:p>
        </p:txBody>
      </p:sp>
    </p:spTree>
    <p:extLst>
      <p:ext uri="{BB962C8B-B14F-4D97-AF65-F5344CB8AC3E}">
        <p14:creationId xmlns:p14="http://schemas.microsoft.com/office/powerpoint/2010/main" val="3702426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2"/>
            <a:ext cx="9162000" cy="835079"/>
          </a:xfrm>
          <a:prstGeom prst="rect">
            <a:avLst/>
          </a:prstGeom>
        </p:spPr>
      </p:pic>
      <p:sp>
        <p:nvSpPr>
          <p:cNvPr id="2" name="Titel 1"/>
          <p:cNvSpPr>
            <a:spLocks noGrp="1"/>
          </p:cNvSpPr>
          <p:nvPr>
            <p:ph type="title"/>
          </p:nvPr>
        </p:nvSpPr>
        <p:spPr/>
        <p:txBody>
          <a:bodyPr/>
          <a:lstStyle>
            <a:lvl1pPr>
              <a:defRPr/>
            </a:lvl1pPr>
          </a:lstStyle>
          <a:p>
            <a:r>
              <a:rPr lang="en-US" dirty="0" smtClean="0"/>
              <a:t>Click to edit Master title style</a:t>
            </a:r>
            <a:endParaRPr lang="nl-NL" dirty="0"/>
          </a:p>
        </p:txBody>
      </p:sp>
      <p:sp>
        <p:nvSpPr>
          <p:cNvPr id="3" name="Tijdelijke aanduiding voor tekst 2"/>
          <p:cNvSpPr>
            <a:spLocks noGrp="1"/>
          </p:cNvSpPr>
          <p:nvPr>
            <p:ph type="body" idx="1" hasCustomPrompt="1"/>
          </p:nvPr>
        </p:nvSpPr>
        <p:spPr>
          <a:xfrm>
            <a:off x="539552" y="1196975"/>
            <a:ext cx="3957836" cy="791865"/>
          </a:xfrm>
          <a:solidFill>
            <a:schemeClr val="accent4"/>
          </a:solidFill>
        </p:spPr>
        <p:txBody>
          <a:bodyPr lIns="72000" rIns="72000"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title style</a:t>
            </a:r>
            <a:endParaRPr lang="nl-NL" dirty="0" smtClean="0"/>
          </a:p>
        </p:txBody>
      </p:sp>
      <p:sp>
        <p:nvSpPr>
          <p:cNvPr id="4" name="Tijdelijke aanduiding voor inhoud 3"/>
          <p:cNvSpPr>
            <a:spLocks noGrp="1"/>
          </p:cNvSpPr>
          <p:nvPr>
            <p:ph sz="half" idx="2"/>
          </p:nvPr>
        </p:nvSpPr>
        <p:spPr>
          <a:xfrm>
            <a:off x="539552" y="2060848"/>
            <a:ext cx="3957836" cy="4031977"/>
          </a:xfrm>
        </p:spPr>
        <p:txBody>
          <a:bodyPr/>
          <a:lstStyle>
            <a:lvl1pPr>
              <a:defRPr sz="2400"/>
            </a:lvl1pPr>
            <a:lvl2pPr marL="285750" indent="-285750">
              <a:defRPr sz="2000"/>
            </a:lvl2pPr>
            <a:lvl3pPr marL="538163" indent="-228600">
              <a:defRPr sz="1800"/>
            </a:lvl3pPr>
            <a:lvl4pPr marL="804863" indent="-228600">
              <a:defRPr sz="1600"/>
            </a:lvl4pPr>
            <a:lvl5pPr marL="1084263" indent="-228600">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smtClean="0"/>
          </a:p>
        </p:txBody>
      </p:sp>
      <p:sp>
        <p:nvSpPr>
          <p:cNvPr id="5" name="Tijdelijke aanduiding voor tekst 4"/>
          <p:cNvSpPr>
            <a:spLocks noGrp="1"/>
          </p:cNvSpPr>
          <p:nvPr>
            <p:ph type="body" sz="quarter" idx="3" hasCustomPrompt="1"/>
          </p:nvPr>
        </p:nvSpPr>
        <p:spPr>
          <a:xfrm>
            <a:off x="4645025" y="1196975"/>
            <a:ext cx="3959225" cy="791865"/>
          </a:xfrm>
          <a:solidFill>
            <a:schemeClr val="accent4"/>
          </a:solidFill>
        </p:spPr>
        <p:txBody>
          <a:bodyPr lIns="72000" rIns="72000"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title style</a:t>
            </a:r>
            <a:endParaRPr lang="nl-NL" dirty="0" smtClean="0"/>
          </a:p>
        </p:txBody>
      </p:sp>
      <p:sp>
        <p:nvSpPr>
          <p:cNvPr id="6" name="Tijdelijke aanduiding voor inhoud 5"/>
          <p:cNvSpPr>
            <a:spLocks noGrp="1"/>
          </p:cNvSpPr>
          <p:nvPr>
            <p:ph sz="quarter" idx="4"/>
          </p:nvPr>
        </p:nvSpPr>
        <p:spPr>
          <a:xfrm>
            <a:off x="4645025" y="2060848"/>
            <a:ext cx="3959225" cy="4031977"/>
          </a:xfrm>
        </p:spPr>
        <p:txBody>
          <a:bodyPr/>
          <a:lstStyle>
            <a:lvl1pPr>
              <a:defRPr sz="2400"/>
            </a:lvl1pPr>
            <a:lvl2pPr marL="285750" indent="-285750">
              <a:defRPr sz="2000"/>
            </a:lvl2pPr>
            <a:lvl3pPr marL="538163" indent="-228600">
              <a:defRPr sz="1800"/>
            </a:lvl3pPr>
            <a:lvl4pPr marL="804863" indent="-228600">
              <a:defRPr sz="1600"/>
            </a:lvl4pPr>
            <a:lvl5pPr marL="1084263" indent="-228600">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smtClean="0"/>
          </a:p>
        </p:txBody>
      </p:sp>
      <p:sp>
        <p:nvSpPr>
          <p:cNvPr id="7" name="Tijdelijke aanduiding voor datum 6"/>
          <p:cNvSpPr>
            <a:spLocks noGrp="1"/>
          </p:cNvSpPr>
          <p:nvPr>
            <p:ph type="dt" sz="half" idx="10"/>
          </p:nvPr>
        </p:nvSpPr>
        <p:spPr/>
        <p:txBody>
          <a:bodyPr/>
          <a:lstStyle/>
          <a:p>
            <a:fld id="{B04E5F3B-B7AE-4DB5-9A74-D9CE43F9D19A}" type="datetime1">
              <a:rPr lang="nl-NL" smtClean="0"/>
              <a:t>31-10-2014</a:t>
            </a:fld>
            <a:endParaRPr lang="nl-NL"/>
          </a:p>
        </p:txBody>
      </p:sp>
      <p:sp>
        <p:nvSpPr>
          <p:cNvPr id="8" name="Tijdelijke aanduiding voor voettekst 7"/>
          <p:cNvSpPr>
            <a:spLocks noGrp="1"/>
          </p:cNvSpPr>
          <p:nvPr>
            <p:ph type="ftr" sz="quarter" idx="11"/>
          </p:nvPr>
        </p:nvSpPr>
        <p:spPr/>
        <p:txBody>
          <a:bodyPr/>
          <a:lstStyle/>
          <a:p>
            <a:r>
              <a:rPr lang="nl-NL" smtClean="0"/>
              <a:t>presentation sample</a:t>
            </a:r>
            <a:endParaRPr lang="nl-NL"/>
          </a:p>
        </p:txBody>
      </p:sp>
      <p:sp>
        <p:nvSpPr>
          <p:cNvPr id="9" name="Tijdelijke aanduiding voor dianummer 8"/>
          <p:cNvSpPr>
            <a:spLocks noGrp="1"/>
          </p:cNvSpPr>
          <p:nvPr>
            <p:ph type="sldNum" sz="quarter" idx="12"/>
          </p:nvPr>
        </p:nvSpPr>
        <p:spPr/>
        <p:txBody>
          <a:bodyPr/>
          <a:lstStyle/>
          <a:p>
            <a:fld id="{3B032377-C103-4EFE-98C1-80A6E5A7472A}" type="slidenum">
              <a:rPr lang="nl-NL" smtClean="0"/>
              <a:t>‹#›</a:t>
            </a:fld>
            <a:endParaRPr lang="nl-NL"/>
          </a:p>
        </p:txBody>
      </p:sp>
    </p:spTree>
    <p:extLst>
      <p:ext uri="{BB962C8B-B14F-4D97-AF65-F5344CB8AC3E}">
        <p14:creationId xmlns:p14="http://schemas.microsoft.com/office/powerpoint/2010/main" val="1387136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2"/>
            <a:ext cx="9162000" cy="835079"/>
          </a:xfrm>
          <a:prstGeom prst="rect">
            <a:avLst/>
          </a:prstGeom>
        </p:spPr>
      </p:pic>
      <p:sp>
        <p:nvSpPr>
          <p:cNvPr id="2" name="Titel 1"/>
          <p:cNvSpPr>
            <a:spLocks noGrp="1"/>
          </p:cNvSpPr>
          <p:nvPr>
            <p:ph type="title"/>
          </p:nvPr>
        </p:nvSpPr>
        <p:spPr/>
        <p:txBody>
          <a:bodyPr/>
          <a:lstStyle/>
          <a:p>
            <a:r>
              <a:rPr lang="en-US" dirty="0" smtClean="0"/>
              <a:t>Click to edit Master title style</a:t>
            </a:r>
            <a:endParaRPr lang="nl-NL" dirty="0"/>
          </a:p>
        </p:txBody>
      </p:sp>
      <p:sp>
        <p:nvSpPr>
          <p:cNvPr id="3" name="Tijdelijke aanduiding voor datum 2"/>
          <p:cNvSpPr>
            <a:spLocks noGrp="1"/>
          </p:cNvSpPr>
          <p:nvPr>
            <p:ph type="dt" sz="half" idx="10"/>
          </p:nvPr>
        </p:nvSpPr>
        <p:spPr/>
        <p:txBody>
          <a:bodyPr/>
          <a:lstStyle/>
          <a:p>
            <a:fld id="{A84DE53C-CBC2-4D0D-BE79-AC7B9332A2E4}" type="datetime1">
              <a:rPr lang="nl-NL" smtClean="0"/>
              <a:t>31-10-2014</a:t>
            </a:fld>
            <a:endParaRPr lang="nl-NL"/>
          </a:p>
        </p:txBody>
      </p:sp>
      <p:sp>
        <p:nvSpPr>
          <p:cNvPr id="4" name="Tijdelijke aanduiding voor voettekst 3"/>
          <p:cNvSpPr>
            <a:spLocks noGrp="1"/>
          </p:cNvSpPr>
          <p:nvPr>
            <p:ph type="ftr" sz="quarter" idx="11"/>
          </p:nvPr>
        </p:nvSpPr>
        <p:spPr/>
        <p:txBody>
          <a:bodyPr/>
          <a:lstStyle/>
          <a:p>
            <a:r>
              <a:rPr lang="nl-NL" smtClean="0"/>
              <a:t>presentation sample</a:t>
            </a:r>
            <a:endParaRPr lang="nl-NL"/>
          </a:p>
        </p:txBody>
      </p:sp>
      <p:sp>
        <p:nvSpPr>
          <p:cNvPr id="5" name="Tijdelijke aanduiding voor dianummer 4"/>
          <p:cNvSpPr>
            <a:spLocks noGrp="1"/>
          </p:cNvSpPr>
          <p:nvPr>
            <p:ph type="sldNum" sz="quarter" idx="12"/>
          </p:nvPr>
        </p:nvSpPr>
        <p:spPr/>
        <p:txBody>
          <a:bodyPr/>
          <a:lstStyle/>
          <a:p>
            <a:fld id="{3B032377-C103-4EFE-98C1-80A6E5A7472A}" type="slidenum">
              <a:rPr lang="nl-NL" smtClean="0"/>
              <a:t>‹#›</a:t>
            </a:fld>
            <a:endParaRPr lang="nl-NL"/>
          </a:p>
        </p:txBody>
      </p:sp>
    </p:spTree>
    <p:extLst>
      <p:ext uri="{BB962C8B-B14F-4D97-AF65-F5344CB8AC3E}">
        <p14:creationId xmlns:p14="http://schemas.microsoft.com/office/powerpoint/2010/main" val="2852483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2"/>
            <a:ext cx="9162000" cy="835079"/>
          </a:xfrm>
          <a:prstGeom prst="rect">
            <a:avLst/>
          </a:prstGeom>
        </p:spPr>
      </p:pic>
      <p:sp>
        <p:nvSpPr>
          <p:cNvPr id="2" name="Tijdelijke aanduiding voor datum 1"/>
          <p:cNvSpPr>
            <a:spLocks noGrp="1"/>
          </p:cNvSpPr>
          <p:nvPr>
            <p:ph type="dt" sz="half" idx="10"/>
          </p:nvPr>
        </p:nvSpPr>
        <p:spPr/>
        <p:txBody>
          <a:bodyPr/>
          <a:lstStyle/>
          <a:p>
            <a:fld id="{9C9D236E-6308-42DA-9521-065242E67706}" type="datetime1">
              <a:rPr lang="nl-NL" smtClean="0"/>
              <a:t>31-10-2014</a:t>
            </a:fld>
            <a:endParaRPr lang="nl-NL"/>
          </a:p>
        </p:txBody>
      </p:sp>
      <p:sp>
        <p:nvSpPr>
          <p:cNvPr id="3" name="Tijdelijke aanduiding voor voettekst 2"/>
          <p:cNvSpPr>
            <a:spLocks noGrp="1"/>
          </p:cNvSpPr>
          <p:nvPr>
            <p:ph type="ftr" sz="quarter" idx="11"/>
          </p:nvPr>
        </p:nvSpPr>
        <p:spPr/>
        <p:txBody>
          <a:bodyPr/>
          <a:lstStyle/>
          <a:p>
            <a:r>
              <a:rPr lang="nl-NL" smtClean="0"/>
              <a:t>presentation sample</a:t>
            </a:r>
            <a:endParaRPr lang="nl-NL"/>
          </a:p>
        </p:txBody>
      </p:sp>
      <p:sp>
        <p:nvSpPr>
          <p:cNvPr id="4" name="Tijdelijke aanduiding voor dianummer 3"/>
          <p:cNvSpPr>
            <a:spLocks noGrp="1"/>
          </p:cNvSpPr>
          <p:nvPr>
            <p:ph type="sldNum" sz="quarter" idx="12"/>
          </p:nvPr>
        </p:nvSpPr>
        <p:spPr/>
        <p:txBody>
          <a:bodyPr/>
          <a:lstStyle/>
          <a:p>
            <a:fld id="{3B032377-C103-4EFE-98C1-80A6E5A7472A}" type="slidenum">
              <a:rPr lang="nl-NL" smtClean="0"/>
              <a:t>‹#›</a:t>
            </a:fld>
            <a:endParaRPr lang="nl-NL"/>
          </a:p>
        </p:txBody>
      </p:sp>
    </p:spTree>
    <p:extLst>
      <p:ext uri="{BB962C8B-B14F-4D97-AF65-F5344CB8AC3E}">
        <p14:creationId xmlns:p14="http://schemas.microsoft.com/office/powerpoint/2010/main" val="2424664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2"/>
            <a:ext cx="9162000" cy="835079"/>
          </a:xfrm>
          <a:prstGeom prst="rect">
            <a:avLst/>
          </a:prstGeom>
        </p:spPr>
      </p:pic>
      <p:sp>
        <p:nvSpPr>
          <p:cNvPr id="2" name="Titel 1"/>
          <p:cNvSpPr>
            <a:spLocks noGrp="1"/>
          </p:cNvSpPr>
          <p:nvPr>
            <p:ph type="title"/>
          </p:nvPr>
        </p:nvSpPr>
        <p:spPr>
          <a:xfrm>
            <a:off x="539750" y="5013176"/>
            <a:ext cx="8064500" cy="566738"/>
          </a:xfrm>
        </p:spPr>
        <p:txBody>
          <a:bodyPr anchor="b">
            <a:normAutofit/>
          </a:bodyPr>
          <a:lstStyle>
            <a:lvl1pPr algn="l">
              <a:defRPr sz="2400" b="0"/>
            </a:lvl1pPr>
          </a:lstStyle>
          <a:p>
            <a:r>
              <a:rPr lang="en-US" dirty="0" smtClean="0"/>
              <a:t>Click to edit Master title style</a:t>
            </a:r>
            <a:endParaRPr lang="nl-NL" dirty="0"/>
          </a:p>
        </p:txBody>
      </p:sp>
      <p:sp>
        <p:nvSpPr>
          <p:cNvPr id="4" name="Tijdelijke aanduiding voor tekst 3"/>
          <p:cNvSpPr>
            <a:spLocks noGrp="1"/>
          </p:cNvSpPr>
          <p:nvPr>
            <p:ph type="body" sz="half" idx="2"/>
          </p:nvPr>
        </p:nvSpPr>
        <p:spPr>
          <a:xfrm>
            <a:off x="539750" y="5590455"/>
            <a:ext cx="8064500" cy="411257"/>
          </a:xfrm>
        </p:spPr>
        <p:txBody>
          <a:bodyPr>
            <a:spAutoFit/>
          </a:bodyPr>
          <a:lstStyle>
            <a:lvl1pPr marL="0" indent="0">
              <a:buNone/>
              <a:defRPr sz="2200">
                <a:solidFill>
                  <a:schemeClr val="accent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endParaRPr lang="nl-NL" dirty="0" smtClean="0"/>
          </a:p>
        </p:txBody>
      </p:sp>
      <p:sp>
        <p:nvSpPr>
          <p:cNvPr id="5" name="Tijdelijke aanduiding voor datum 4"/>
          <p:cNvSpPr>
            <a:spLocks noGrp="1"/>
          </p:cNvSpPr>
          <p:nvPr>
            <p:ph type="dt" sz="half" idx="10"/>
          </p:nvPr>
        </p:nvSpPr>
        <p:spPr/>
        <p:txBody>
          <a:bodyPr/>
          <a:lstStyle/>
          <a:p>
            <a:fld id="{987CDA56-D034-4608-9254-05EC00C23D20}" type="datetime1">
              <a:rPr lang="nl-NL" smtClean="0"/>
              <a:t>31-10-2014</a:t>
            </a:fld>
            <a:endParaRPr lang="nl-NL"/>
          </a:p>
        </p:txBody>
      </p:sp>
      <p:sp>
        <p:nvSpPr>
          <p:cNvPr id="6" name="Tijdelijke aanduiding voor voettekst 5"/>
          <p:cNvSpPr>
            <a:spLocks noGrp="1"/>
          </p:cNvSpPr>
          <p:nvPr>
            <p:ph type="ftr" sz="quarter" idx="11"/>
          </p:nvPr>
        </p:nvSpPr>
        <p:spPr/>
        <p:txBody>
          <a:bodyPr/>
          <a:lstStyle/>
          <a:p>
            <a:r>
              <a:rPr lang="nl-NL" smtClean="0"/>
              <a:t>presentation sample</a:t>
            </a:r>
            <a:endParaRPr lang="nl-NL"/>
          </a:p>
        </p:txBody>
      </p:sp>
      <p:sp>
        <p:nvSpPr>
          <p:cNvPr id="7" name="Tijdelijke aanduiding voor dianummer 6"/>
          <p:cNvSpPr>
            <a:spLocks noGrp="1"/>
          </p:cNvSpPr>
          <p:nvPr>
            <p:ph type="sldNum" sz="quarter" idx="12"/>
          </p:nvPr>
        </p:nvSpPr>
        <p:spPr/>
        <p:txBody>
          <a:bodyPr/>
          <a:lstStyle/>
          <a:p>
            <a:fld id="{3B032377-C103-4EFE-98C1-80A6E5A7472A}" type="slidenum">
              <a:rPr lang="nl-NL" smtClean="0"/>
              <a:t>‹#›</a:t>
            </a:fld>
            <a:endParaRPr lang="nl-NL"/>
          </a:p>
        </p:txBody>
      </p:sp>
      <p:sp>
        <p:nvSpPr>
          <p:cNvPr id="10" name="Tijdelijke aanduiding voor inhoud 9"/>
          <p:cNvSpPr>
            <a:spLocks noGrp="1"/>
          </p:cNvSpPr>
          <p:nvPr>
            <p:ph sz="quarter" idx="13" hasCustomPrompt="1"/>
          </p:nvPr>
        </p:nvSpPr>
        <p:spPr>
          <a:xfrm>
            <a:off x="545668" y="0"/>
            <a:ext cx="8058582" cy="4984577"/>
          </a:xfrm>
        </p:spPr>
        <p:txBody>
          <a:bodyPr/>
          <a:lstStyle>
            <a:lvl1pPr>
              <a:defRPr baseline="0"/>
            </a:lvl1pPr>
          </a:lstStyle>
          <a:p>
            <a:pPr lvl="0"/>
            <a:r>
              <a:rPr lang="en-US" dirty="0" smtClean="0"/>
              <a:t>Click on the pictogram to insert an illustration, a graph, a table or a movie</a:t>
            </a:r>
          </a:p>
        </p:txBody>
      </p:sp>
    </p:spTree>
    <p:extLst>
      <p:ext uri="{BB962C8B-B14F-4D97-AF65-F5344CB8AC3E}">
        <p14:creationId xmlns:p14="http://schemas.microsoft.com/office/powerpoint/2010/main" val="1002059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39552" y="116632"/>
            <a:ext cx="8064896" cy="936105"/>
          </a:xfrm>
          <a:prstGeom prst="rect">
            <a:avLst/>
          </a:prstGeom>
        </p:spPr>
        <p:txBody>
          <a:bodyPr vert="horz" lIns="0" tIns="36000" rIns="0" bIns="36000" rtlCol="0" anchor="ctr">
            <a:normAutofit/>
          </a:bodyPr>
          <a:lstStyle/>
          <a:p>
            <a:r>
              <a:rPr lang="en-US" noProof="0" dirty="0" smtClean="0"/>
              <a:t>Click to edit Master title style</a:t>
            </a:r>
            <a:endParaRPr lang="en-GB" noProof="0" dirty="0"/>
          </a:p>
        </p:txBody>
      </p:sp>
      <p:sp>
        <p:nvSpPr>
          <p:cNvPr id="3" name="Tijdelijke aanduiding voor tekst 2"/>
          <p:cNvSpPr>
            <a:spLocks noGrp="1"/>
          </p:cNvSpPr>
          <p:nvPr>
            <p:ph type="body" idx="1"/>
          </p:nvPr>
        </p:nvSpPr>
        <p:spPr>
          <a:xfrm>
            <a:off x="539552" y="1196976"/>
            <a:ext cx="8064896" cy="4895850"/>
          </a:xfrm>
          <a:prstGeom prst="rect">
            <a:avLst/>
          </a:prstGeom>
        </p:spPr>
        <p:txBody>
          <a:bodyPr vert="horz" lIns="0" tIns="36000" rIns="0" bIns="36000" rtlCol="0">
            <a:noAutofit/>
          </a:bodyPr>
          <a:lstStyle/>
          <a:p>
            <a:pPr lvl="0"/>
            <a:r>
              <a:rPr lang="en-US" dirty="0" smtClean="0"/>
              <a:t>Click to edit Master text style</a:t>
            </a:r>
            <a:r>
              <a:rPr lang="en-GB" noProof="0" dirty="0" smtClean="0"/>
              <a:t>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Tijdelijke aanduiding voor datum 3"/>
          <p:cNvSpPr>
            <a:spLocks noGrp="1"/>
          </p:cNvSpPr>
          <p:nvPr>
            <p:ph type="dt" sz="half" idx="2"/>
          </p:nvPr>
        </p:nvSpPr>
        <p:spPr>
          <a:xfrm>
            <a:off x="7236296" y="6327740"/>
            <a:ext cx="1008112" cy="227082"/>
          </a:xfrm>
          <a:prstGeom prst="rect">
            <a:avLst/>
          </a:prstGeom>
        </p:spPr>
        <p:txBody>
          <a:bodyPr vert="horz" lIns="91440" tIns="45720" rIns="91440" bIns="45720" rtlCol="0" anchor="ctr"/>
          <a:lstStyle>
            <a:lvl1pPr algn="r">
              <a:defRPr sz="1200">
                <a:solidFill>
                  <a:schemeClr val="bg1"/>
                </a:solidFill>
              </a:defRPr>
            </a:lvl1pPr>
          </a:lstStyle>
          <a:p>
            <a:fld id="{81387B45-9DD3-490C-941E-7E9FB03FF3E2}" type="datetime1">
              <a:rPr lang="nl-NL" smtClean="0"/>
              <a:t>31-10-2014</a:t>
            </a:fld>
            <a:endParaRPr lang="nl-NL" dirty="0"/>
          </a:p>
        </p:txBody>
      </p:sp>
      <p:sp>
        <p:nvSpPr>
          <p:cNvPr id="5" name="Tijdelijke aanduiding voor voettekst 4"/>
          <p:cNvSpPr>
            <a:spLocks noGrp="1"/>
          </p:cNvSpPr>
          <p:nvPr>
            <p:ph type="ftr" sz="quarter" idx="3"/>
          </p:nvPr>
        </p:nvSpPr>
        <p:spPr>
          <a:xfrm>
            <a:off x="5220072" y="6562118"/>
            <a:ext cx="3024336" cy="207188"/>
          </a:xfrm>
          <a:prstGeom prst="rect">
            <a:avLst/>
          </a:prstGeom>
        </p:spPr>
        <p:txBody>
          <a:bodyPr vert="horz" lIns="91440" tIns="45720" rIns="91440" bIns="45720" rtlCol="0" anchor="ctr"/>
          <a:lstStyle>
            <a:lvl1pPr algn="r">
              <a:defRPr sz="1200">
                <a:solidFill>
                  <a:schemeClr val="bg1"/>
                </a:solidFill>
              </a:defRPr>
            </a:lvl1pPr>
          </a:lstStyle>
          <a:p>
            <a:r>
              <a:rPr lang="nl-NL" smtClean="0"/>
              <a:t>presentation sample</a:t>
            </a:r>
            <a:endParaRPr lang="nl-NL" dirty="0"/>
          </a:p>
        </p:txBody>
      </p:sp>
      <p:sp>
        <p:nvSpPr>
          <p:cNvPr id="6" name="Tijdelijke aanduiding voor dianummer 5"/>
          <p:cNvSpPr>
            <a:spLocks noGrp="1"/>
          </p:cNvSpPr>
          <p:nvPr>
            <p:ph type="sldNum" sz="quarter" idx="4"/>
          </p:nvPr>
        </p:nvSpPr>
        <p:spPr>
          <a:xfrm>
            <a:off x="-4356" y="6602881"/>
            <a:ext cx="461556" cy="257295"/>
          </a:xfrm>
          <a:prstGeom prst="rect">
            <a:avLst/>
          </a:prstGeom>
        </p:spPr>
        <p:txBody>
          <a:bodyPr vert="horz" lIns="91440" tIns="45720" rIns="91440" bIns="45720" rtlCol="0" anchor="ctr"/>
          <a:lstStyle>
            <a:lvl1pPr algn="r">
              <a:defRPr sz="1200">
                <a:solidFill>
                  <a:schemeClr val="bg1"/>
                </a:solidFill>
              </a:defRPr>
            </a:lvl1pPr>
          </a:lstStyle>
          <a:p>
            <a:fld id="{3B032377-C103-4EFE-98C1-80A6E5A7472A}" type="slidenum">
              <a:rPr lang="nl-NL" smtClean="0"/>
              <a:pPr/>
              <a:t>‹#›</a:t>
            </a:fld>
            <a:endParaRPr lang="nl-NL" dirty="0"/>
          </a:p>
        </p:txBody>
      </p:sp>
    </p:spTree>
    <p:extLst>
      <p:ext uri="{BB962C8B-B14F-4D97-AF65-F5344CB8AC3E}">
        <p14:creationId xmlns:p14="http://schemas.microsoft.com/office/powerpoint/2010/main" val="26089606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0" r:id="rId4"/>
    <p:sldLayoutId id="2147483652" r:id="rId5"/>
    <p:sldLayoutId id="2147483653" r:id="rId6"/>
    <p:sldLayoutId id="2147483654" r:id="rId7"/>
    <p:sldLayoutId id="2147483655" r:id="rId8"/>
    <p:sldLayoutId id="2147483657" r:id="rId9"/>
    <p:sldLayoutId id="2147483664" r:id="rId10"/>
    <p:sldLayoutId id="2147483660" r:id="rId11"/>
    <p:sldLayoutId id="2147483662" r:id="rId12"/>
    <p:sldLayoutId id="2147483663"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914400" rtl="0" eaLnBrk="1" latinLnBrk="0" hangingPunct="1">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712788" indent="-28575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2pPr>
      <a:lvl3pPr marL="1084263" indent="-2286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3pPr>
      <a:lvl4pPr marL="1433513" indent="-2286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4pPr>
      <a:lvl5pPr marL="1797050" indent="-2286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http://upload.wikimedia.org/wikipedia/commons/7/79/Diesel-smoke.jpg" TargetMode="External"/><Relationship Id="rId3" Type="http://schemas.openxmlformats.org/officeDocument/2006/relationships/image" Target="../media/image25.jpeg"/><Relationship Id="rId7" Type="http://schemas.openxmlformats.org/officeDocument/2006/relationships/image" Target="../media/image4.png"/><Relationship Id="rId2" Type="http://schemas.openxmlformats.org/officeDocument/2006/relationships/hyperlink" Target="http://upload.wikimedia.org/wikipedia/commons/6/61/Sandstorm_big.jpg" TargetMode="Externa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hyperlink" Target="http://www.jyi.org/articleimages/1052/originals/img0.jpg" TargetMode="External"/><Relationship Id="rId10" Type="http://schemas.openxmlformats.org/officeDocument/2006/relationships/image" Target="../media/image29.jpeg"/><Relationship Id="rId4" Type="http://schemas.openxmlformats.org/officeDocument/2006/relationships/image" Target="../media/image26.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sciencedaily.com/images/2008/06/080611184722-large.jpg" TargetMode="Externa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png"/><Relationship Id="rId4" Type="http://schemas.openxmlformats.org/officeDocument/2006/relationships/image" Target="../media/image41.jpeg"/><Relationship Id="rId9"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75.png"/><Relationship Id="rId7" Type="http://schemas.openxmlformats.org/officeDocument/2006/relationships/image" Target="../media/image75.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72.wmf"/><Relationship Id="rId11" Type="http://schemas.openxmlformats.org/officeDocument/2006/relationships/image" Target="../media/image74.wmf"/><Relationship Id="rId5" Type="http://schemas.openxmlformats.org/officeDocument/2006/relationships/oleObject" Target="../embeddings/oleObject2.bin"/><Relationship Id="rId10" Type="http://schemas.openxmlformats.org/officeDocument/2006/relationships/oleObject" Target="../embeddings/oleObject4.bin"/><Relationship Id="rId4" Type="http://schemas.openxmlformats.org/officeDocument/2006/relationships/image" Target="../media/image4.png"/><Relationship Id="rId9" Type="http://schemas.openxmlformats.org/officeDocument/2006/relationships/image" Target="../media/image73.wmf"/></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4.png"/><Relationship Id="rId7" Type="http://schemas.openxmlformats.org/officeDocument/2006/relationships/image" Target="../media/image94.png"/><Relationship Id="rId2" Type="http://schemas.openxmlformats.org/officeDocument/2006/relationships/image" Target="../media/image90.jpeg"/><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image" Target="../media/image91.jpeg"/><Relationship Id="rId9"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9.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08.jpeg"/><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49.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4.png"/><Relationship Id="rId7" Type="http://schemas.openxmlformats.org/officeDocument/2006/relationships/image" Target="../media/image114.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3.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7.jpeg"/><Relationship Id="rId4" Type="http://schemas.openxmlformats.org/officeDocument/2006/relationships/image" Target="../media/image105.jpeg"/><Relationship Id="rId9" Type="http://schemas.openxmlformats.org/officeDocument/2006/relationships/image" Target="../media/image116.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hyperlink" Target="http://www.oma.be/TROPO/boream/boreammodel" TargetMode="Externa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1.jpeg"/><Relationship Id="rId9" Type="http://schemas.openxmlformats.org/officeDocument/2006/relationships/hyperlink" Target="http://msue.anr.msu.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karlc\aeronomie\ThesisKarl\CoverDesign\14151726604_1948a2d64c_o.jpg"/>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l="2470" r="24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95" b="195"/>
          <a:stretch>
            <a:fillRect/>
          </a:stretch>
        </p:blipFill>
        <p:spPr/>
      </p:pic>
      <p:sp>
        <p:nvSpPr>
          <p:cNvPr id="5" name="Tekstvak 4"/>
          <p:cNvSpPr txBox="1"/>
          <p:nvPr/>
        </p:nvSpPr>
        <p:spPr>
          <a:xfrm>
            <a:off x="107504" y="6093296"/>
            <a:ext cx="4704860" cy="626701"/>
          </a:xfrm>
          <a:prstGeom prst="rect">
            <a:avLst/>
          </a:prstGeom>
          <a:noFill/>
        </p:spPr>
        <p:txBody>
          <a:bodyPr wrap="none" lIns="72000" tIns="36000" rIns="72000" bIns="36000" rtlCol="0">
            <a:spAutoFit/>
          </a:bodyPr>
          <a:lstStyle/>
          <a:p>
            <a:r>
              <a:rPr lang="nl-BE" dirty="0" err="1" smtClean="0">
                <a:solidFill>
                  <a:schemeClr val="bg1"/>
                </a:solidFill>
              </a:rPr>
              <a:t>Promoters</a:t>
            </a:r>
            <a:r>
              <a:rPr lang="nl-BE" dirty="0" smtClean="0">
                <a:solidFill>
                  <a:schemeClr val="bg1"/>
                </a:solidFill>
              </a:rPr>
              <a:t>: Dr. Jean-François Müller (BIRA-IASB)</a:t>
            </a:r>
          </a:p>
          <a:p>
            <a:r>
              <a:rPr lang="nl-BE" dirty="0">
                <a:solidFill>
                  <a:schemeClr val="bg1"/>
                </a:solidFill>
              </a:rPr>
              <a:t> </a:t>
            </a:r>
            <a:r>
              <a:rPr lang="nl-BE" dirty="0" smtClean="0">
                <a:solidFill>
                  <a:schemeClr val="bg1"/>
                </a:solidFill>
              </a:rPr>
              <a:t>                    Prof. dr. Magda Claeys (</a:t>
            </a:r>
            <a:r>
              <a:rPr lang="nl-BE" dirty="0" err="1" smtClean="0">
                <a:solidFill>
                  <a:schemeClr val="bg1"/>
                </a:solidFill>
              </a:rPr>
              <a:t>UAntwerpen</a:t>
            </a:r>
            <a:r>
              <a:rPr lang="nl-BE" dirty="0" smtClean="0">
                <a:solidFill>
                  <a:schemeClr val="bg1"/>
                </a:solidFill>
              </a:rPr>
              <a:t>)</a:t>
            </a:r>
            <a:endParaRPr lang="nl-BE" dirty="0">
              <a:solidFill>
                <a:schemeClr val="bg1"/>
              </a:solidFill>
            </a:endParaRPr>
          </a:p>
        </p:txBody>
      </p:sp>
      <p:pic>
        <p:nvPicPr>
          <p:cNvPr id="1028" name="Picture 4" descr="D:\Users\karlc\aeronomie\ThesisKarl\Defence\50-NewLogoNegativeBlueBG_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5920442"/>
            <a:ext cx="869082" cy="799555"/>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3"/>
          <p:cNvSpPr>
            <a:spLocks noGrp="1"/>
          </p:cNvSpPr>
          <p:nvPr>
            <p:ph type="ctrTitle"/>
          </p:nvPr>
        </p:nvSpPr>
        <p:spPr>
          <a:xfrm>
            <a:off x="198612" y="385097"/>
            <a:ext cx="5031314" cy="4812462"/>
          </a:xfrm>
          <a:solidFill>
            <a:schemeClr val="accent4">
              <a:lumMod val="50000"/>
              <a:alpha val="0"/>
            </a:schemeClr>
          </a:solidFill>
        </p:spPr>
        <p:txBody>
          <a:bodyPr/>
          <a:lstStyle/>
          <a:p>
            <a:r>
              <a:rPr lang="nl-BE" dirty="0" err="1" smtClean="0"/>
              <a:t>Organic</a:t>
            </a:r>
            <a:r>
              <a:rPr lang="nl-BE" dirty="0" smtClean="0"/>
              <a:t> aerosol </a:t>
            </a:r>
            <a:r>
              <a:rPr lang="nl-BE" dirty="0" err="1" smtClean="0"/>
              <a:t>from</a:t>
            </a:r>
            <a:r>
              <a:rPr lang="nl-BE" dirty="0" smtClean="0"/>
              <a:t> </a:t>
            </a:r>
            <a:br>
              <a:rPr lang="nl-BE" dirty="0" smtClean="0"/>
            </a:br>
            <a:r>
              <a:rPr lang="nl-BE" dirty="0" smtClean="0"/>
              <a:t>the </a:t>
            </a:r>
            <a:r>
              <a:rPr lang="nl-BE" dirty="0" err="1" smtClean="0"/>
              <a:t>oxidation</a:t>
            </a:r>
            <a:r>
              <a:rPr lang="nl-BE" dirty="0"/>
              <a:t> </a:t>
            </a:r>
            <a:r>
              <a:rPr lang="nl-BE" dirty="0" smtClean="0"/>
              <a:t>of </a:t>
            </a:r>
            <a:r>
              <a:rPr lang="nl-BE" dirty="0" err="1" smtClean="0"/>
              <a:t>biogenic</a:t>
            </a:r>
            <a:r>
              <a:rPr lang="nl-BE" dirty="0" smtClean="0"/>
              <a:t> </a:t>
            </a:r>
            <a:r>
              <a:rPr lang="nl-BE" dirty="0" err="1" smtClean="0"/>
              <a:t>organic</a:t>
            </a:r>
            <a:r>
              <a:rPr lang="nl-BE" dirty="0" smtClean="0"/>
              <a:t> </a:t>
            </a:r>
            <a:r>
              <a:rPr lang="nl-BE" dirty="0" err="1" smtClean="0"/>
              <a:t>compounds</a:t>
            </a:r>
            <a:r>
              <a:rPr lang="nl-BE" dirty="0" smtClean="0"/>
              <a:t>: </a:t>
            </a:r>
            <a:r>
              <a:rPr lang="nl-BE" dirty="0"/>
              <a:t/>
            </a:r>
            <a:br>
              <a:rPr lang="nl-BE" dirty="0"/>
            </a:br>
            <a:r>
              <a:rPr lang="nl-BE" dirty="0" smtClean="0"/>
              <a:t>a </a:t>
            </a:r>
            <a:r>
              <a:rPr lang="nl-BE" dirty="0" err="1" smtClean="0"/>
              <a:t>modelling</a:t>
            </a:r>
            <a:r>
              <a:rPr lang="nl-BE" dirty="0" smtClean="0"/>
              <a:t> </a:t>
            </a:r>
            <a:r>
              <a:rPr lang="nl-BE" dirty="0" err="1" smtClean="0"/>
              <a:t>study</a:t>
            </a:r>
            <a:r>
              <a:rPr lang="nl-BE" sz="4000" dirty="0" smtClean="0"/>
              <a:t/>
            </a:r>
            <a:br>
              <a:rPr lang="nl-BE" sz="4000" dirty="0" smtClean="0"/>
            </a:br>
            <a:r>
              <a:rPr lang="nl-BE" sz="4000" dirty="0" smtClean="0"/>
              <a:t/>
            </a:r>
            <a:br>
              <a:rPr lang="nl-BE" sz="4000" dirty="0" smtClean="0"/>
            </a:br>
            <a:r>
              <a:rPr lang="nl-BE" sz="4000" dirty="0" smtClean="0"/>
              <a:t/>
            </a:r>
            <a:br>
              <a:rPr lang="nl-BE" sz="4000" dirty="0" smtClean="0"/>
            </a:br>
            <a:r>
              <a:rPr lang="nl-BE" sz="2800" dirty="0" smtClean="0"/>
              <a:t>Karl Ceulemans</a:t>
            </a:r>
            <a:br>
              <a:rPr lang="nl-BE" sz="2800" dirty="0" smtClean="0"/>
            </a:br>
            <a:r>
              <a:rPr lang="nl-BE" sz="2800" dirty="0" smtClean="0"/>
              <a:t>PhD </a:t>
            </a:r>
            <a:r>
              <a:rPr lang="nl-BE" sz="2800" dirty="0" err="1" smtClean="0"/>
              <a:t>Defence</a:t>
            </a:r>
            <a:r>
              <a:rPr lang="nl-BE" sz="2800" dirty="0" smtClean="0"/>
              <a:t/>
            </a:r>
            <a:br>
              <a:rPr lang="nl-BE" sz="2800" dirty="0" smtClean="0"/>
            </a:br>
            <a:r>
              <a:rPr lang="nl-BE" sz="2800" dirty="0" smtClean="0"/>
              <a:t>13 </a:t>
            </a:r>
            <a:r>
              <a:rPr lang="nl-BE" sz="2800" dirty="0" err="1"/>
              <a:t>O</a:t>
            </a:r>
            <a:r>
              <a:rPr lang="nl-BE" sz="2800" dirty="0" err="1" smtClean="0"/>
              <a:t>ctober</a:t>
            </a:r>
            <a:r>
              <a:rPr lang="nl-BE" sz="2800" dirty="0" smtClean="0"/>
              <a:t> 2014</a:t>
            </a:r>
            <a:endParaRPr lang="nl-BE" dirty="0"/>
          </a:p>
        </p:txBody>
      </p:sp>
    </p:spTree>
    <p:extLst>
      <p:ext uri="{BB962C8B-B14F-4D97-AF65-F5344CB8AC3E}">
        <p14:creationId xmlns:p14="http://schemas.microsoft.com/office/powerpoint/2010/main" val="63141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42356"/>
            <a:ext cx="8064896" cy="936105"/>
          </a:xfrm>
        </p:spPr>
        <p:txBody>
          <a:bodyPr vert="horz" wrap="square" lIns="91440" tIns="45720" rIns="91440" bIns="45720" numCol="1" anchorCtr="0" compatLnSpc="1">
            <a:prstTxWarp prst="textNoShape">
              <a:avLst/>
            </a:prstTxWarp>
            <a:normAutofit fontScale="90000"/>
          </a:bodyPr>
          <a:lstStyle/>
          <a:p>
            <a:pPr eaLnBrk="1" hangingPunct="1">
              <a:defRPr/>
            </a:pPr>
            <a:r>
              <a:rPr lang="fr-FR" altLang="nl-BE" sz="2400" dirty="0">
                <a:effectLst>
                  <a:outerShdw blurRad="38100" dist="38100" dir="2700000" algn="tl">
                    <a:srgbClr val="C0C0C0"/>
                  </a:outerShdw>
                </a:effectLst>
              </a:rPr>
              <a:t>T</a:t>
            </a:r>
            <a:r>
              <a:rPr lang="fr-FR" altLang="nl-BE" sz="2400" dirty="0" smtClean="0">
                <a:effectLst>
                  <a:outerShdw blurRad="38100" dist="38100" dir="2700000" algn="tl">
                    <a:srgbClr val="C0C0C0"/>
                  </a:outerShdw>
                </a:effectLst>
              </a:rPr>
              <a:t>ypes of </a:t>
            </a:r>
            <a:r>
              <a:rPr lang="fr-FR" altLang="nl-BE" sz="2400" dirty="0" err="1" smtClean="0">
                <a:effectLst>
                  <a:outerShdw blurRad="38100" dist="38100" dir="2700000" algn="tl">
                    <a:srgbClr val="C0C0C0"/>
                  </a:outerShdw>
                </a:effectLst>
              </a:rPr>
              <a:t>aerosols</a:t>
            </a:r>
            <a:r>
              <a:rPr lang="fr-FR" altLang="nl-BE" sz="2400" dirty="0" smtClean="0">
                <a:effectLst>
                  <a:outerShdw blurRad="38100" dist="38100" dir="2700000" algn="tl">
                    <a:srgbClr val="C0C0C0"/>
                  </a:outerShdw>
                </a:effectLst>
              </a:rPr>
              <a:t>:</a:t>
            </a:r>
            <a:r>
              <a:rPr lang="fr-FR" altLang="nl-BE" sz="3900" dirty="0" smtClean="0">
                <a:effectLst>
                  <a:outerShdw blurRad="38100" dist="38100" dir="2700000" algn="tl">
                    <a:srgbClr val="C0C0C0"/>
                  </a:outerShdw>
                </a:effectLst>
              </a:rPr>
              <a:t> </a:t>
            </a:r>
            <a:br>
              <a:rPr lang="fr-FR" altLang="nl-BE" sz="3900" dirty="0" smtClean="0">
                <a:effectLst>
                  <a:outerShdw blurRad="38100" dist="38100" dir="2700000" algn="tl">
                    <a:srgbClr val="C0C0C0"/>
                  </a:outerShdw>
                </a:effectLst>
              </a:rPr>
            </a:br>
            <a:r>
              <a:rPr lang="fr-FR" altLang="nl-BE" dirty="0" err="1" smtClean="0">
                <a:effectLst>
                  <a:outerShdw blurRad="38100" dist="38100" dir="2700000" algn="tl">
                    <a:srgbClr val="C0C0C0"/>
                  </a:outerShdw>
                </a:effectLst>
              </a:rPr>
              <a:t>Mineral</a:t>
            </a:r>
            <a:r>
              <a:rPr lang="fr-FR" altLang="nl-BE" dirty="0" smtClean="0">
                <a:effectLst>
                  <a:outerShdw blurRad="38100" dist="38100" dir="2700000" algn="tl">
                    <a:srgbClr val="C0C0C0"/>
                  </a:outerShdw>
                </a:effectLst>
              </a:rPr>
              <a:t> </a:t>
            </a:r>
            <a:r>
              <a:rPr lang="fr-FR" altLang="nl-BE" dirty="0" err="1" smtClean="0">
                <a:effectLst>
                  <a:outerShdw blurRad="38100" dist="38100" dir="2700000" algn="tl">
                    <a:srgbClr val="C0C0C0"/>
                  </a:outerShdw>
                </a:effectLst>
              </a:rPr>
              <a:t>aerosols</a:t>
            </a:r>
            <a:r>
              <a:rPr lang="nl-BE" altLang="nl-BE" sz="3900" dirty="0" smtClean="0">
                <a:effectLst>
                  <a:outerShdw blurRad="38100" dist="38100" dir="2700000" algn="tl">
                    <a:srgbClr val="C0C0C0"/>
                  </a:outerShdw>
                </a:effectLst>
              </a:rPr>
              <a:t/>
            </a:r>
            <a:br>
              <a:rPr lang="nl-BE" altLang="nl-BE" sz="3900" dirty="0" smtClean="0">
                <a:effectLst>
                  <a:outerShdw blurRad="38100" dist="38100" dir="2700000" algn="tl">
                    <a:srgbClr val="C0C0C0"/>
                  </a:outerShdw>
                </a:effectLst>
              </a:rPr>
            </a:br>
            <a:endParaRPr lang="nl-NL" altLang="nl-BE" sz="3900" dirty="0" smtClean="0">
              <a:effectLst>
                <a:outerShdw blurRad="38100" dist="38100" dir="2700000" algn="tl">
                  <a:srgbClr val="C0C0C0"/>
                </a:outerShdw>
              </a:effectLst>
            </a:endParaRPr>
          </a:p>
        </p:txBody>
      </p:sp>
      <p:sp>
        <p:nvSpPr>
          <p:cNvPr id="11267" name="Tijdelijke aanduiding voor inhoud 2"/>
          <p:cNvSpPr>
            <a:spLocks noGrp="1"/>
          </p:cNvSpPr>
          <p:nvPr>
            <p:ph idx="1"/>
          </p:nvPr>
        </p:nvSpPr>
        <p:spPr>
          <a:xfrm>
            <a:off x="539553" y="1196752"/>
            <a:ext cx="3240360" cy="4800600"/>
          </a:xfrm>
        </p:spPr>
        <p:txBody>
          <a:bodyPr/>
          <a:lstStyle/>
          <a:p>
            <a:pPr marL="0" lvl="1" indent="0" eaLnBrk="1" hangingPunct="1">
              <a:buNone/>
            </a:pPr>
            <a:r>
              <a:rPr lang="fr-FR" altLang="nl-BE" dirty="0" smtClean="0"/>
              <a:t> </a:t>
            </a:r>
            <a:r>
              <a:rPr lang="fr-FR" altLang="nl-BE" dirty="0" err="1" smtClean="0"/>
              <a:t>Dust</a:t>
            </a:r>
            <a:r>
              <a:rPr lang="fr-FR" altLang="nl-BE" dirty="0" smtClean="0"/>
              <a:t>, </a:t>
            </a:r>
            <a:r>
              <a:rPr lang="fr-FR" altLang="nl-BE" dirty="0" err="1" smtClean="0"/>
              <a:t>volcanoes</a:t>
            </a:r>
            <a:endParaRPr lang="fr-FR" altLang="nl-BE" dirty="0" smtClean="0"/>
          </a:p>
        </p:txBody>
      </p:sp>
      <p:pic>
        <p:nvPicPr>
          <p:cNvPr id="11268" name="Picture 4" descr="File:Sandstorm bi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625" y="624787"/>
            <a:ext cx="3545567" cy="258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descr="http://www.mpch-mainz.mpg.de/~kosmo/remgallery/medsea/image/T2_Bild_066_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140" y="2060848"/>
            <a:ext cx="18573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0" descr="Volcanic eruptions releasing thousands of times more magma and greenhouse gas than the eruption of Mount St. Helens (pictured above) may have been responsible for global warming 56 million years ago.  Image courtesy of the United States Geological Survey (USG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5028" y="332815"/>
            <a:ext cx="1589039" cy="167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11"/>
          <p:cNvSpPr txBox="1">
            <a:spLocks noChangeArrowheads="1"/>
          </p:cNvSpPr>
          <p:nvPr/>
        </p:nvSpPr>
        <p:spPr bwMode="auto">
          <a:xfrm>
            <a:off x="4855448" y="347788"/>
            <a:ext cx="21820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sz="1200" dirty="0" smtClean="0"/>
              <a:t>Dust storm above the Sahara</a:t>
            </a:r>
            <a:endParaRPr lang="en-GB" altLang="nl-BE" sz="1200" dirty="0"/>
          </a:p>
        </p:txBody>
      </p:sp>
      <p:pic>
        <p:nvPicPr>
          <p:cNvPr id="10" name="Picture 4" descr="D:\Users\karlc\aeronomie\ThesisKarl\Defence\50-NewLogoNegativeBlueBG_5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p:cNvSpPr txBox="1">
            <a:spLocks/>
          </p:cNvSpPr>
          <p:nvPr/>
        </p:nvSpPr>
        <p:spPr>
          <a:xfrm>
            <a:off x="539553" y="3751160"/>
            <a:ext cx="8064896" cy="936105"/>
          </a:xfrm>
          <a:prstGeom prst="rect">
            <a:avLst/>
          </a:prstGeom>
        </p:spPr>
        <p:txBody>
          <a:bodyPr vert="horz" wrap="square" lIns="91440" tIns="45720" rIns="91440" bIns="45720" numCol="1" rtlCol="0" anchor="ctr" anchorCtr="0" compatLnSpc="1">
            <a:prstTxWarp prst="textNoShape">
              <a:avLst/>
            </a:prstTxWarp>
            <a:normAutofit fontScale="97500"/>
          </a:bodyPr>
          <a:lstStyle>
            <a:lvl1pPr algn="l" defTabSz="914400" rtl="0" eaLnBrk="1" latinLnBrk="0" hangingPunct="1">
              <a:spcBef>
                <a:spcPct val="0"/>
              </a:spcBef>
              <a:buNone/>
              <a:defRPr sz="3600" kern="1200">
                <a:solidFill>
                  <a:schemeClr val="tx2"/>
                </a:solidFill>
                <a:latin typeface="+mj-lt"/>
                <a:ea typeface="+mj-ea"/>
                <a:cs typeface="+mj-cs"/>
              </a:defRPr>
            </a:lvl1pPr>
          </a:lstStyle>
          <a:p>
            <a:pPr>
              <a:defRPr/>
            </a:pPr>
            <a:r>
              <a:rPr lang="fr-FR" altLang="nl-BE" sz="3200" dirty="0" err="1" smtClean="0">
                <a:effectLst>
                  <a:outerShdw blurRad="38100" dist="38100" dir="2700000" algn="tl">
                    <a:srgbClr val="C0C0C0"/>
                  </a:outerShdw>
                </a:effectLst>
              </a:rPr>
              <a:t>Soot</a:t>
            </a:r>
            <a:endParaRPr lang="fr-FR" altLang="nl-BE" sz="3200" dirty="0" smtClean="0">
              <a:effectLst>
                <a:outerShdw blurRad="38100" dist="38100" dir="2700000" algn="tl">
                  <a:srgbClr val="C0C0C0"/>
                </a:outerShdw>
              </a:effectLst>
            </a:endParaRPr>
          </a:p>
        </p:txBody>
      </p:sp>
      <p:pic>
        <p:nvPicPr>
          <p:cNvPr id="12" name="Picture 2" descr="File:Diesel-smoke.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4389" y="3776725"/>
            <a:ext cx="1835941" cy="230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jdelijke aanduiding voor inhoud 2"/>
          <p:cNvSpPr txBox="1">
            <a:spLocks/>
          </p:cNvSpPr>
          <p:nvPr/>
        </p:nvSpPr>
        <p:spPr>
          <a:xfrm>
            <a:off x="611560" y="3776725"/>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r-FR" altLang="nl-BE" sz="2400" dirty="0" smtClean="0"/>
          </a:p>
          <a:p>
            <a:endParaRPr lang="fr-FR" altLang="nl-BE" sz="2400" dirty="0"/>
          </a:p>
          <a:p>
            <a:r>
              <a:rPr lang="fr-FR" altLang="nl-BE" sz="2400" dirty="0" err="1" smtClean="0"/>
              <a:t>From</a:t>
            </a:r>
            <a:r>
              <a:rPr lang="fr-FR" altLang="nl-BE" sz="2400" dirty="0" smtClean="0"/>
              <a:t> combustion of </a:t>
            </a:r>
            <a:br>
              <a:rPr lang="fr-FR" altLang="nl-BE" sz="2400" dirty="0" smtClean="0"/>
            </a:br>
            <a:r>
              <a:rPr lang="fr-FR" altLang="nl-BE" sz="2400" dirty="0" err="1" smtClean="0"/>
              <a:t>fossil</a:t>
            </a:r>
            <a:r>
              <a:rPr lang="fr-FR" altLang="nl-BE" sz="2400" dirty="0" smtClean="0"/>
              <a:t> fuels or </a:t>
            </a:r>
            <a:r>
              <a:rPr lang="fr-FR" altLang="nl-BE" sz="2400" dirty="0" err="1" smtClean="0"/>
              <a:t>wood</a:t>
            </a:r>
            <a:endParaRPr lang="fr-FR" altLang="nl-BE" sz="2400" dirty="0" smtClean="0"/>
          </a:p>
        </p:txBody>
      </p:sp>
      <p:pic>
        <p:nvPicPr>
          <p:cNvPr id="14" name="Picture 4" descr="http://www.mpch-mainz.mpg.de/~gth/soot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3060" y="3885345"/>
            <a:ext cx="2952328" cy="200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9"/>
          <p:cNvSpPr txBox="1">
            <a:spLocks noChangeArrowheads="1"/>
          </p:cNvSpPr>
          <p:nvPr/>
        </p:nvSpPr>
        <p:spPr bwMode="auto">
          <a:xfrm>
            <a:off x="3525442" y="5985611"/>
            <a:ext cx="32976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sz="1400" dirty="0" smtClean="0"/>
              <a:t>Soot seen through electron microscope</a:t>
            </a:r>
            <a:endParaRPr lang="en-GB" altLang="nl-BE" sz="1400" dirty="0"/>
          </a:p>
          <a:p>
            <a:pPr eaLnBrk="1" hangingPunct="1"/>
            <a:r>
              <a:rPr lang="en-GB" altLang="nl-BE" sz="900" dirty="0" smtClean="0"/>
              <a:t>(source: </a:t>
            </a:r>
            <a:r>
              <a:rPr lang="en-GB" altLang="nl-BE" sz="900" dirty="0"/>
              <a:t>Müller &amp; </a:t>
            </a:r>
            <a:r>
              <a:rPr lang="en-GB" altLang="nl-BE" sz="900" dirty="0" err="1"/>
              <a:t>Zeitler</a:t>
            </a:r>
            <a:r>
              <a:rPr lang="en-GB" altLang="nl-BE" sz="900" dirty="0"/>
              <a:t> (2005) </a:t>
            </a:r>
            <a:r>
              <a:rPr lang="en-GB" altLang="nl-BE" sz="900" dirty="0" err="1"/>
              <a:t>Microsc</a:t>
            </a:r>
            <a:r>
              <a:rPr lang="en-GB" altLang="nl-BE" sz="900" dirty="0"/>
              <a:t>. </a:t>
            </a:r>
            <a:r>
              <a:rPr lang="en-GB" altLang="nl-BE" sz="900" dirty="0" err="1"/>
              <a:t>Microanal</a:t>
            </a:r>
            <a:r>
              <a:rPr lang="en-GB" altLang="nl-BE" sz="900" dirty="0"/>
              <a:t>.)</a:t>
            </a:r>
          </a:p>
        </p:txBody>
      </p:sp>
      <p:sp>
        <p:nvSpPr>
          <p:cNvPr id="16" name="Rectangle 15"/>
          <p:cNvSpPr/>
          <p:nvPr/>
        </p:nvSpPr>
        <p:spPr>
          <a:xfrm>
            <a:off x="0" y="6592487"/>
            <a:ext cx="4637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dirty="0" smtClean="0">
                <a:solidFill>
                  <a:prstClr val="white"/>
                </a:solidFill>
              </a:rPr>
              <a:t> </a:t>
            </a:r>
            <a:fld id="{3B032377-C103-4EFE-98C1-80A6E5A7472A}" type="slidenum">
              <a:rPr lang="nl-NL" sz="1200" smtClean="0">
                <a:solidFill>
                  <a:prstClr val="white"/>
                </a:solidFil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lang="nl-BE" dirty="0"/>
          </a:p>
        </p:txBody>
      </p:sp>
    </p:spTree>
    <p:extLst>
      <p:ext uri="{BB962C8B-B14F-4D97-AF65-F5344CB8AC3E}">
        <p14:creationId xmlns:p14="http://schemas.microsoft.com/office/powerpoint/2010/main" val="248556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wrap="square" lIns="91440" tIns="45720" rIns="91440" bIns="45720" numCol="1" anchorCtr="0" compatLnSpc="1">
            <a:prstTxWarp prst="textNoShape">
              <a:avLst/>
            </a:prstTxWarp>
            <a:normAutofit fontScale="90000"/>
          </a:bodyPr>
          <a:lstStyle/>
          <a:p>
            <a:pPr eaLnBrk="1" hangingPunct="1">
              <a:defRPr/>
            </a:pPr>
            <a:r>
              <a:rPr lang="fr-FR" altLang="nl-BE" sz="2400" dirty="0" smtClean="0">
                <a:effectLst>
                  <a:outerShdw blurRad="38100" dist="38100" dir="2700000" algn="tl">
                    <a:srgbClr val="C0C0C0"/>
                  </a:outerShdw>
                </a:effectLst>
              </a:rPr>
              <a:t>Types of </a:t>
            </a:r>
            <a:r>
              <a:rPr lang="fr-FR" altLang="nl-BE" sz="2400" dirty="0" err="1" smtClean="0">
                <a:effectLst>
                  <a:outerShdw blurRad="38100" dist="38100" dir="2700000" algn="tl">
                    <a:srgbClr val="C0C0C0"/>
                  </a:outerShdw>
                </a:effectLst>
              </a:rPr>
              <a:t>aerosols</a:t>
            </a:r>
            <a:r>
              <a:rPr lang="fr-FR" altLang="nl-BE" sz="2400" dirty="0" smtClean="0">
                <a:effectLst>
                  <a:outerShdw blurRad="38100" dist="38100" dir="2700000" algn="tl">
                    <a:srgbClr val="C0C0C0"/>
                  </a:outerShdw>
                </a:effectLst>
              </a:rPr>
              <a:t>:</a:t>
            </a:r>
            <a:r>
              <a:rPr lang="fr-FR" altLang="nl-BE" sz="3900" dirty="0" smtClean="0">
                <a:effectLst>
                  <a:outerShdw blurRad="38100" dist="38100" dir="2700000" algn="tl">
                    <a:srgbClr val="C0C0C0"/>
                  </a:outerShdw>
                </a:effectLst>
              </a:rPr>
              <a:t> </a:t>
            </a:r>
            <a:br>
              <a:rPr lang="fr-FR" altLang="nl-BE" sz="3900" dirty="0" smtClean="0">
                <a:effectLst>
                  <a:outerShdw blurRad="38100" dist="38100" dir="2700000" algn="tl">
                    <a:srgbClr val="C0C0C0"/>
                  </a:outerShdw>
                </a:effectLst>
              </a:rPr>
            </a:br>
            <a:r>
              <a:rPr lang="fr-FR" altLang="nl-BE" sz="3900" dirty="0" err="1" smtClean="0">
                <a:effectLst>
                  <a:outerShdw blurRad="38100" dist="38100" dir="2700000" algn="tl">
                    <a:srgbClr val="C0C0C0"/>
                  </a:outerShdw>
                </a:effectLst>
              </a:rPr>
              <a:t>Secondary</a:t>
            </a:r>
            <a:r>
              <a:rPr lang="fr-FR" altLang="nl-BE" sz="3900" dirty="0" smtClean="0">
                <a:effectLst>
                  <a:outerShdw blurRad="38100" dist="38100" dir="2700000" algn="tl">
                    <a:srgbClr val="C0C0C0"/>
                  </a:outerShdw>
                </a:effectLst>
              </a:rPr>
              <a:t> </a:t>
            </a:r>
            <a:r>
              <a:rPr lang="fr-FR" altLang="nl-BE" sz="3900" dirty="0" err="1" smtClean="0">
                <a:effectLst>
                  <a:outerShdw blurRad="38100" dist="38100" dir="2700000" algn="tl">
                    <a:srgbClr val="C0C0C0"/>
                  </a:outerShdw>
                </a:effectLst>
              </a:rPr>
              <a:t>aerosols</a:t>
            </a:r>
            <a:endParaRPr lang="fr-FR" altLang="nl-BE" sz="3900" dirty="0" smtClean="0">
              <a:effectLst>
                <a:outerShdw blurRad="38100" dist="38100" dir="2700000" algn="tl">
                  <a:srgbClr val="C0C0C0"/>
                </a:outerShdw>
              </a:effectLst>
            </a:endParaRPr>
          </a:p>
        </p:txBody>
      </p:sp>
      <p:pic>
        <p:nvPicPr>
          <p:cNvPr id="9" name="Picture 2" descr="http://www.nasa.gov/centers/goddard/images/content/266370main_sootsulfate_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88114"/>
            <a:ext cx="4199286" cy="375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mixedsootSO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16016" y="1679108"/>
            <a:ext cx="4032448" cy="400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2"/>
          <p:cNvSpPr txBox="1">
            <a:spLocks/>
          </p:cNvSpPr>
          <p:nvPr/>
        </p:nvSpPr>
        <p:spPr>
          <a:xfrm>
            <a:off x="611560" y="1298577"/>
            <a:ext cx="4248150" cy="1582737"/>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fr-FR" altLang="nl-BE" sz="2000" dirty="0" err="1" smtClean="0"/>
              <a:t>Formed</a:t>
            </a:r>
            <a:r>
              <a:rPr lang="fr-FR" altLang="nl-BE" sz="2000" dirty="0" smtClean="0"/>
              <a:t> by condensation of </a:t>
            </a:r>
            <a:r>
              <a:rPr lang="fr-FR" altLang="nl-BE" sz="2000" dirty="0" err="1" smtClean="0"/>
              <a:t>gases</a:t>
            </a:r>
            <a:endParaRPr lang="fr-FR" altLang="nl-BE" sz="2000" dirty="0" smtClean="0"/>
          </a:p>
          <a:p>
            <a:pPr>
              <a:lnSpc>
                <a:spcPct val="90000"/>
              </a:lnSpc>
            </a:pPr>
            <a:endParaRPr lang="fr-FR" altLang="nl-BE" sz="2000" dirty="0" smtClean="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r>
              <a:rPr lang="fr-FR" altLang="nl-BE" sz="2000" dirty="0" err="1"/>
              <a:t>I</a:t>
            </a:r>
            <a:r>
              <a:rPr lang="fr-FR" altLang="nl-BE" sz="2000" dirty="0" err="1" smtClean="0"/>
              <a:t>norganic</a:t>
            </a:r>
            <a:r>
              <a:rPr lang="fr-FR" altLang="nl-BE" sz="2000" dirty="0" smtClean="0"/>
              <a:t> (no </a:t>
            </a:r>
            <a:r>
              <a:rPr lang="fr-FR" altLang="nl-BE" sz="2000" dirty="0" err="1" smtClean="0"/>
              <a:t>carbon</a:t>
            </a:r>
            <a:r>
              <a:rPr lang="fr-FR" altLang="nl-BE" sz="2000" dirty="0" smtClean="0"/>
              <a:t>): </a:t>
            </a:r>
          </a:p>
          <a:p>
            <a:pPr>
              <a:lnSpc>
                <a:spcPct val="90000"/>
              </a:lnSpc>
              <a:buFont typeface="Wingdings 2" pitchFamily="18" charset="2"/>
              <a:buNone/>
            </a:pPr>
            <a:r>
              <a:rPr lang="fr-FR" altLang="nl-BE" sz="2000" dirty="0" smtClean="0"/>
              <a:t>Sulfate, nitrate </a:t>
            </a:r>
            <a:r>
              <a:rPr lang="fr-FR" altLang="nl-BE" sz="2000" dirty="0" err="1" smtClean="0"/>
              <a:t>aerosol</a:t>
            </a:r>
            <a:endParaRPr lang="fr-FR" altLang="nl-BE" sz="2000" dirty="0" smtClean="0"/>
          </a:p>
          <a:p>
            <a:pPr lvl="1">
              <a:lnSpc>
                <a:spcPct val="90000"/>
              </a:lnSpc>
              <a:buFont typeface="Verdana" pitchFamily="34" charset="0"/>
              <a:buNone/>
            </a:pPr>
            <a:endParaRPr lang="fr-FR" altLang="nl-BE" sz="1800" dirty="0" smtClean="0"/>
          </a:p>
        </p:txBody>
      </p:sp>
      <p:sp>
        <p:nvSpPr>
          <p:cNvPr id="12" name="Tijdelijke aanduiding voor inhoud 2"/>
          <p:cNvSpPr txBox="1">
            <a:spLocks/>
          </p:cNvSpPr>
          <p:nvPr/>
        </p:nvSpPr>
        <p:spPr>
          <a:xfrm>
            <a:off x="4711005" y="1298577"/>
            <a:ext cx="4248150" cy="1582737"/>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endParaRPr lang="fr-FR" altLang="nl-BE" sz="2000" dirty="0" smtClean="0"/>
          </a:p>
          <a:p>
            <a:pPr>
              <a:lnSpc>
                <a:spcPct val="90000"/>
              </a:lnSpc>
            </a:pPr>
            <a:endParaRPr lang="fr-FR" altLang="nl-BE" sz="2000" dirty="0" smtClean="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endParaRPr lang="fr-FR" altLang="nl-BE" sz="2000" dirty="0"/>
          </a:p>
          <a:p>
            <a:pPr>
              <a:lnSpc>
                <a:spcPct val="90000"/>
              </a:lnSpc>
            </a:pPr>
            <a:endParaRPr lang="fr-FR" altLang="nl-BE" sz="2000" dirty="0" smtClean="0"/>
          </a:p>
          <a:p>
            <a:pPr>
              <a:lnSpc>
                <a:spcPct val="90000"/>
              </a:lnSpc>
            </a:pPr>
            <a:r>
              <a:rPr lang="fr-FR" altLang="nl-BE" sz="2000" dirty="0" err="1" smtClean="0"/>
              <a:t>Organic</a:t>
            </a:r>
            <a:r>
              <a:rPr lang="fr-FR" altLang="nl-BE" sz="2000" dirty="0" smtClean="0"/>
              <a:t>: </a:t>
            </a:r>
            <a:r>
              <a:rPr lang="fr-FR" altLang="nl-BE" sz="2000" dirty="0" err="1" smtClean="0"/>
              <a:t>from</a:t>
            </a:r>
            <a:r>
              <a:rPr lang="fr-FR" altLang="nl-BE" sz="2000" dirty="0" smtClean="0"/>
              <a:t> </a:t>
            </a:r>
            <a:r>
              <a:rPr lang="fr-FR" altLang="nl-BE" sz="2000" dirty="0" err="1" smtClean="0"/>
              <a:t>oxidation</a:t>
            </a:r>
            <a:r>
              <a:rPr lang="fr-FR" altLang="nl-BE" sz="2000" dirty="0" smtClean="0"/>
              <a:t> of </a:t>
            </a:r>
            <a:r>
              <a:rPr lang="fr-FR" altLang="nl-BE" sz="2000" dirty="0" err="1" smtClean="0"/>
              <a:t>biogenic</a:t>
            </a:r>
            <a:r>
              <a:rPr lang="fr-FR" altLang="nl-BE" sz="2000" dirty="0" smtClean="0"/>
              <a:t> or </a:t>
            </a:r>
            <a:r>
              <a:rPr lang="fr-FR" altLang="nl-BE" sz="2000" dirty="0" err="1" smtClean="0"/>
              <a:t>anthropogenic</a:t>
            </a:r>
            <a:r>
              <a:rPr lang="fr-FR" altLang="nl-BE" sz="2000" dirty="0" smtClean="0"/>
              <a:t> </a:t>
            </a:r>
            <a:r>
              <a:rPr lang="fr-FR" altLang="nl-BE" sz="2000" dirty="0" err="1" smtClean="0"/>
              <a:t>VOCs</a:t>
            </a:r>
            <a:r>
              <a:rPr lang="fr-FR" altLang="nl-BE" sz="2000" dirty="0" smtClean="0"/>
              <a:t> </a:t>
            </a:r>
          </a:p>
          <a:p>
            <a:pPr>
              <a:lnSpc>
                <a:spcPct val="90000"/>
              </a:lnSpc>
              <a:buFont typeface="Wingdings 2" pitchFamily="18" charset="2"/>
              <a:buNone/>
            </a:pPr>
            <a:endParaRPr lang="fr-FR" altLang="nl-BE" sz="2000" dirty="0" smtClean="0"/>
          </a:p>
          <a:p>
            <a:pPr lvl="1">
              <a:lnSpc>
                <a:spcPct val="90000"/>
              </a:lnSpc>
              <a:buFont typeface="Verdana" pitchFamily="34" charset="0"/>
              <a:buNone/>
            </a:pPr>
            <a:endParaRPr lang="fr-FR" altLang="nl-BE" sz="1800" dirty="0" smtClean="0"/>
          </a:p>
        </p:txBody>
      </p:sp>
      <p:pic>
        <p:nvPicPr>
          <p:cNvPr id="7" name="Picture 4" descr="D:\Users\karlc\aeronomie\ThesisKarl\Defence\50-NewLogoNegativeBlueBG_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7587772" y="1298577"/>
            <a:ext cx="1110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nl-BE" sz="800" dirty="0"/>
              <a:t>Source: </a:t>
            </a:r>
            <a:r>
              <a:rPr lang="nl-BE" sz="800" dirty="0" err="1" smtClean="0"/>
              <a:t>Adachi</a:t>
            </a:r>
            <a:endParaRPr lang="nl-BE" sz="800" dirty="0"/>
          </a:p>
          <a:p>
            <a:r>
              <a:rPr lang="nl-BE" sz="800" dirty="0" err="1"/>
              <a:t>and</a:t>
            </a:r>
            <a:r>
              <a:rPr lang="nl-BE" sz="800" dirty="0"/>
              <a:t> </a:t>
            </a:r>
            <a:r>
              <a:rPr lang="nl-BE" sz="800" dirty="0" err="1" smtClean="0"/>
              <a:t>Buseck</a:t>
            </a:r>
            <a:r>
              <a:rPr lang="nl-BE" sz="800" dirty="0" smtClean="0"/>
              <a:t>  (2008</a:t>
            </a:r>
            <a:r>
              <a:rPr lang="nl-BE" sz="800" dirty="0"/>
              <a:t>).</a:t>
            </a:r>
            <a:endParaRPr lang="en-GB" altLang="nl-BE" sz="800" dirty="0"/>
          </a:p>
        </p:txBody>
      </p:sp>
      <p:sp>
        <p:nvSpPr>
          <p:cNvPr id="13" name="Text Box 5"/>
          <p:cNvSpPr txBox="1">
            <a:spLocks noChangeArrowheads="1"/>
          </p:cNvSpPr>
          <p:nvPr/>
        </p:nvSpPr>
        <p:spPr bwMode="auto">
          <a:xfrm>
            <a:off x="7587772" y="883460"/>
            <a:ext cx="11109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nl-BE" sz="800" dirty="0" smtClean="0"/>
              <a:t>Left: Source</a:t>
            </a:r>
            <a:r>
              <a:rPr lang="en-GB" altLang="nl-BE" sz="800" dirty="0"/>
              <a:t>: </a:t>
            </a:r>
            <a:r>
              <a:rPr lang="nl-BE" altLang="nl-BE" sz="800" dirty="0" err="1" smtClean="0"/>
              <a:t>Posfai</a:t>
            </a:r>
            <a:r>
              <a:rPr lang="nl-BE" altLang="nl-BE" sz="800" dirty="0" smtClean="0"/>
              <a:t> et al.</a:t>
            </a:r>
            <a:r>
              <a:rPr lang="nl-BE" altLang="nl-BE" sz="800" dirty="0"/>
              <a:t> </a:t>
            </a:r>
            <a:r>
              <a:rPr lang="nl-BE" altLang="nl-BE" sz="800" dirty="0" smtClean="0"/>
              <a:t>(1999</a:t>
            </a:r>
            <a:r>
              <a:rPr lang="nl-BE" sz="800" dirty="0" smtClean="0"/>
              <a:t>).</a:t>
            </a:r>
            <a:endParaRPr lang="en-GB" altLang="nl-BE" sz="800" dirty="0"/>
          </a:p>
        </p:txBody>
      </p:sp>
      <p:sp>
        <p:nvSpPr>
          <p:cNvPr id="14" name="Rectangle 13"/>
          <p:cNvSpPr/>
          <p:nvPr/>
        </p:nvSpPr>
        <p:spPr>
          <a:xfrm>
            <a:off x="0" y="6592487"/>
            <a:ext cx="4637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dirty="0" smtClean="0">
                <a:solidFill>
                  <a:prstClr val="white"/>
                </a:solidFill>
              </a:rPr>
              <a:t> </a:t>
            </a:r>
            <a:fld id="{3B032377-C103-4EFE-98C1-80A6E5A7472A}" type="slidenum">
              <a:rPr lang="nl-NL" sz="1200" smtClean="0">
                <a:solidFill>
                  <a:prstClr val="white"/>
                </a:solidFil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lang="nl-BE" dirty="0"/>
          </a:p>
        </p:txBody>
      </p:sp>
    </p:spTree>
    <p:extLst>
      <p:ext uri="{BB962C8B-B14F-4D97-AF65-F5344CB8AC3E}">
        <p14:creationId xmlns:p14="http://schemas.microsoft.com/office/powerpoint/2010/main" val="197599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wrap="square" lIns="91440" tIns="45720" rIns="91440" bIns="45720" numCol="1" anchorCtr="0" compatLnSpc="1">
            <a:prstTxWarp prst="textNoShape">
              <a:avLst/>
            </a:prstTxWarp>
            <a:normAutofit fontScale="90000"/>
          </a:bodyPr>
          <a:lstStyle/>
          <a:p>
            <a:pPr eaLnBrk="1" hangingPunct="1">
              <a:defRPr/>
            </a:pPr>
            <a:r>
              <a:rPr lang="fr-FR" altLang="nl-BE" sz="3900" b="1" dirty="0" smtClean="0"/>
              <a:t>Influence of </a:t>
            </a:r>
            <a:r>
              <a:rPr lang="fr-FR" altLang="nl-BE" sz="3900" b="1" dirty="0" err="1" smtClean="0"/>
              <a:t>aerosols</a:t>
            </a:r>
            <a:r>
              <a:rPr lang="fr-FR" altLang="nl-BE" sz="3900" b="1" dirty="0" smtClean="0"/>
              <a:t> on </a:t>
            </a:r>
            <a:r>
              <a:rPr lang="fr-FR" altLang="nl-BE" sz="3900" b="1" dirty="0" err="1"/>
              <a:t>c</a:t>
            </a:r>
            <a:r>
              <a:rPr lang="fr-FR" altLang="nl-BE" sz="3900" b="1" dirty="0" err="1" smtClean="0"/>
              <a:t>limate</a:t>
            </a:r>
            <a:r>
              <a:rPr lang="fr-FR" altLang="nl-BE" sz="3900" b="1" dirty="0" smtClean="0"/>
              <a:t>: </a:t>
            </a:r>
            <a:r>
              <a:rPr lang="fr-FR" altLang="nl-BE" sz="3900" b="1" dirty="0" err="1" smtClean="0"/>
              <a:t>cooling</a:t>
            </a:r>
            <a:r>
              <a:rPr lang="fr-FR" altLang="nl-BE" sz="3900" b="1" dirty="0" smtClean="0"/>
              <a:t> </a:t>
            </a:r>
            <a:r>
              <a:rPr lang="fr-FR" altLang="nl-BE" sz="3900" b="1" dirty="0" err="1" smtClean="0"/>
              <a:t>effect</a:t>
            </a:r>
            <a:endParaRPr lang="fr-FR" altLang="nl-BE" sz="3900" b="1" dirty="0" smtClean="0"/>
          </a:p>
        </p:txBody>
      </p:sp>
      <p:sp>
        <p:nvSpPr>
          <p:cNvPr id="19459" name="Tijdelijke aanduiding voor inhoud 2"/>
          <p:cNvSpPr>
            <a:spLocks noGrp="1"/>
          </p:cNvSpPr>
          <p:nvPr>
            <p:ph idx="1"/>
          </p:nvPr>
        </p:nvSpPr>
        <p:spPr/>
        <p:txBody>
          <a:bodyPr/>
          <a:lstStyle/>
          <a:p>
            <a:pPr marL="342900" indent="-342900" eaLnBrk="1" hangingPunct="1">
              <a:buFont typeface="Wingdings" panose="05000000000000000000" pitchFamily="2" charset="2"/>
              <a:buChar char="§"/>
            </a:pPr>
            <a:r>
              <a:rPr lang="fr-FR" altLang="nl-BE" sz="2400" dirty="0" smtClean="0"/>
              <a:t>Direct </a:t>
            </a:r>
            <a:r>
              <a:rPr lang="fr-FR" altLang="nl-BE" sz="2400" dirty="0" err="1" smtClean="0"/>
              <a:t>effect</a:t>
            </a:r>
            <a:r>
              <a:rPr lang="fr-FR" altLang="nl-BE" sz="2400" dirty="0" smtClean="0"/>
              <a:t>: </a:t>
            </a:r>
            <a:r>
              <a:rPr lang="fr-FR" altLang="nl-BE" sz="2400" dirty="0" err="1" smtClean="0"/>
              <a:t>aerosols</a:t>
            </a:r>
            <a:r>
              <a:rPr lang="fr-FR" altLang="nl-BE" sz="2400" dirty="0" smtClean="0"/>
              <a:t> </a:t>
            </a:r>
            <a:r>
              <a:rPr lang="fr-FR" altLang="nl-BE" sz="2400" dirty="0" err="1" smtClean="0"/>
              <a:t>reflect</a:t>
            </a:r>
            <a:r>
              <a:rPr lang="fr-FR" altLang="nl-BE" sz="2400" dirty="0" smtClean="0"/>
              <a:t> light</a:t>
            </a:r>
          </a:p>
          <a:p>
            <a:pPr marL="342900" indent="-342900" eaLnBrk="1" hangingPunct="1">
              <a:buFont typeface="Wingdings" panose="05000000000000000000" pitchFamily="2" charset="2"/>
              <a:buChar char="§"/>
            </a:pPr>
            <a:r>
              <a:rPr lang="fr-FR" altLang="nl-BE" sz="2400" dirty="0" smtClean="0"/>
              <a:t>Indirect </a:t>
            </a:r>
            <a:r>
              <a:rPr lang="fr-FR" altLang="nl-BE" sz="2400" dirty="0" err="1" smtClean="0"/>
              <a:t>effect</a:t>
            </a:r>
            <a:r>
              <a:rPr lang="fr-FR" altLang="nl-BE" sz="2400" dirty="0" smtClean="0"/>
              <a:t>: more and </a:t>
            </a:r>
            <a:r>
              <a:rPr lang="fr-FR" altLang="nl-BE" sz="2400" dirty="0" err="1" smtClean="0"/>
              <a:t>whiter</a:t>
            </a:r>
            <a:r>
              <a:rPr lang="fr-FR" altLang="nl-BE" sz="2400" dirty="0" smtClean="0"/>
              <a:t> </a:t>
            </a:r>
            <a:r>
              <a:rPr lang="fr-FR" altLang="nl-BE" sz="2400" dirty="0" err="1" smtClean="0"/>
              <a:t>clouds</a:t>
            </a:r>
            <a:r>
              <a:rPr lang="fr-FR" altLang="nl-BE" sz="2400" dirty="0" smtClean="0"/>
              <a:t>, </a:t>
            </a:r>
            <a:r>
              <a:rPr lang="fr-FR" altLang="nl-BE" sz="2400" dirty="0" err="1" smtClean="0"/>
              <a:t>because</a:t>
            </a:r>
            <a:r>
              <a:rPr lang="fr-FR" altLang="nl-BE" sz="2400" dirty="0" smtClean="0"/>
              <a:t> </a:t>
            </a:r>
            <a:r>
              <a:rPr lang="fr-FR" altLang="nl-BE" sz="2400" dirty="0" err="1" smtClean="0"/>
              <a:t>aerosols</a:t>
            </a:r>
            <a:r>
              <a:rPr lang="fr-FR" altLang="nl-BE" sz="2400" dirty="0" smtClean="0"/>
              <a:t> </a:t>
            </a:r>
            <a:r>
              <a:rPr lang="fr-FR" altLang="nl-BE" sz="2400" dirty="0" err="1" smtClean="0"/>
              <a:t>stimulate</a:t>
            </a:r>
            <a:r>
              <a:rPr lang="fr-FR" altLang="nl-BE" sz="2400" dirty="0" smtClean="0"/>
              <a:t> </a:t>
            </a:r>
            <a:r>
              <a:rPr lang="fr-FR" altLang="nl-BE" sz="2400" dirty="0" err="1" smtClean="0"/>
              <a:t>droplet</a:t>
            </a:r>
            <a:r>
              <a:rPr lang="fr-FR" altLang="nl-BE" sz="2400" dirty="0" smtClean="0"/>
              <a:t> formation </a:t>
            </a:r>
          </a:p>
          <a:p>
            <a:pPr eaLnBrk="1" hangingPunct="1"/>
            <a:endParaRPr lang="fr-FR" altLang="nl-BE" sz="2800" dirty="0" smtClean="0"/>
          </a:p>
          <a:p>
            <a:pPr eaLnBrk="1" hangingPunct="1">
              <a:buFont typeface="Wingdings 2" pitchFamily="18" charset="2"/>
              <a:buNone/>
            </a:pPr>
            <a:endParaRPr lang="fr-FR" altLang="nl-BE" sz="2800" dirty="0" smtClean="0"/>
          </a:p>
        </p:txBody>
      </p:sp>
      <p:pic>
        <p:nvPicPr>
          <p:cNvPr id="19461" name="Picture 4" descr="http://www.sciencedaily.com/images/2008/06/08061118472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456858"/>
            <a:ext cx="2814637" cy="351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Users\karlc\aeronomie\ThesisKarl\Karlthesis_1\Figures\Chapter1\Figure2_1_2Griffin2013adjustedIPCC2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488010"/>
            <a:ext cx="4904523" cy="3799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Users\karlc\aeronomie\ThesisKarl\Defence\50-NewLogoNegativeBlueBG_5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07504" y="6043660"/>
            <a:ext cx="20162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sz="800" dirty="0"/>
              <a:t>Source: </a:t>
            </a:r>
            <a:r>
              <a:rPr lang="en-US" sz="800" dirty="0"/>
              <a:t>R.J. Griffin, The sources and impacts of  </a:t>
            </a:r>
            <a:r>
              <a:rPr lang="en-US" sz="800" dirty="0" smtClean="0"/>
              <a:t>tropospheric </a:t>
            </a:r>
            <a:r>
              <a:rPr lang="en-US" sz="800" dirty="0"/>
              <a:t>particulate matter, </a:t>
            </a:r>
            <a:r>
              <a:rPr lang="en-US" sz="800" i="1" dirty="0" smtClean="0"/>
              <a:t>Nature </a:t>
            </a:r>
            <a:r>
              <a:rPr lang="en-US" sz="800" i="1" dirty="0"/>
              <a:t>Education Knowledge, </a:t>
            </a:r>
            <a:r>
              <a:rPr lang="en-US" sz="800" dirty="0"/>
              <a:t>4, 1, 2013.</a:t>
            </a:r>
            <a:endParaRPr lang="en-GB" altLang="nl-BE" sz="800" dirty="0"/>
          </a:p>
        </p:txBody>
      </p:sp>
      <p:sp>
        <p:nvSpPr>
          <p:cNvPr id="9" name="Rectangle 8"/>
          <p:cNvSpPr/>
          <p:nvPr/>
        </p:nvSpPr>
        <p:spPr>
          <a:xfrm>
            <a:off x="0" y="6592487"/>
            <a:ext cx="4637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dirty="0" smtClean="0">
                <a:solidFill>
                  <a:prstClr val="white"/>
                </a:solidFill>
              </a:rPr>
              <a:t> </a:t>
            </a:r>
            <a:fld id="{3B032377-C103-4EFE-98C1-80A6E5A7472A}" type="slidenum">
              <a:rPr lang="nl-NL" sz="1200" smtClean="0">
                <a:solidFill>
                  <a:prstClr val="white"/>
                </a:solidFil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lang="nl-BE" dirty="0"/>
          </a:p>
        </p:txBody>
      </p:sp>
    </p:spTree>
    <p:extLst>
      <p:ext uri="{BB962C8B-B14F-4D97-AF65-F5344CB8AC3E}">
        <p14:creationId xmlns:p14="http://schemas.microsoft.com/office/powerpoint/2010/main" val="781166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p:txBody>
          <a:bodyPr vert="horz" wrap="square" lIns="91440" tIns="45720" rIns="91440" bIns="45720" numCol="1" anchorCtr="0" compatLnSpc="1">
            <a:prstTxWarp prst="textNoShape">
              <a:avLst/>
            </a:prstTxWarp>
            <a:normAutofit/>
          </a:bodyPr>
          <a:lstStyle/>
          <a:p>
            <a:pPr eaLnBrk="1" hangingPunct="1">
              <a:defRPr/>
            </a:pPr>
            <a:r>
              <a:rPr lang="fr-FR" altLang="nl-BE" b="1" dirty="0"/>
              <a:t>R</a:t>
            </a:r>
            <a:r>
              <a:rPr lang="fr-FR" altLang="nl-BE" b="1" dirty="0" smtClean="0"/>
              <a:t>adiative forcing on </a:t>
            </a:r>
            <a:r>
              <a:rPr lang="fr-FR" altLang="nl-BE" b="1" dirty="0" err="1" smtClean="0"/>
              <a:t>climate</a:t>
            </a:r>
            <a:endParaRPr lang="nl-NL" altLang="nl-BE" b="1" dirty="0" smtClean="0"/>
          </a:p>
        </p:txBody>
      </p:sp>
      <p:sp>
        <p:nvSpPr>
          <p:cNvPr id="20483" name="Tijdelijke aanduiding voor inhoud 2"/>
          <p:cNvSpPr>
            <a:spLocks noGrp="1"/>
          </p:cNvSpPr>
          <p:nvPr>
            <p:ph idx="4294967295"/>
          </p:nvPr>
        </p:nvSpPr>
        <p:spPr>
          <a:xfrm>
            <a:off x="107504" y="1052737"/>
            <a:ext cx="3422650" cy="4800600"/>
          </a:xfrm>
        </p:spPr>
        <p:txBody>
          <a:bodyPr/>
          <a:lstStyle/>
          <a:p>
            <a:pPr marL="342900" indent="-342900" eaLnBrk="1" hangingPunct="1">
              <a:buFont typeface="Wingdings" panose="05000000000000000000" pitchFamily="2" charset="2"/>
              <a:buChar char="§"/>
            </a:pPr>
            <a:r>
              <a:rPr lang="fr-FR" altLang="nl-BE" sz="2400" dirty="0" smtClean="0"/>
              <a:t>Global </a:t>
            </a:r>
            <a:r>
              <a:rPr lang="fr-FR" altLang="nl-BE" sz="2400" dirty="0" err="1" smtClean="0"/>
              <a:t>warming</a:t>
            </a:r>
            <a:r>
              <a:rPr lang="fr-FR" altLang="nl-BE" sz="2400" dirty="0" smtClean="0"/>
              <a:t> </a:t>
            </a:r>
            <a:r>
              <a:rPr lang="fr-FR" altLang="nl-BE" sz="2400" dirty="0" err="1" smtClean="0"/>
              <a:t>caused</a:t>
            </a:r>
            <a:r>
              <a:rPr lang="fr-FR" altLang="nl-BE" sz="2400" dirty="0" smtClean="0"/>
              <a:t> by </a:t>
            </a:r>
            <a:r>
              <a:rPr lang="fr-FR" altLang="nl-BE" sz="2400" dirty="0" err="1" smtClean="0"/>
              <a:t>greenhouse</a:t>
            </a:r>
            <a:r>
              <a:rPr lang="fr-FR" altLang="nl-BE" sz="2400" dirty="0" smtClean="0"/>
              <a:t> </a:t>
            </a:r>
            <a:r>
              <a:rPr lang="fr-FR" altLang="nl-BE" sz="2400" dirty="0" err="1" smtClean="0"/>
              <a:t>gases</a:t>
            </a:r>
            <a:r>
              <a:rPr lang="fr-FR" altLang="nl-BE" sz="2400" dirty="0" smtClean="0"/>
              <a:t> CO</a:t>
            </a:r>
            <a:r>
              <a:rPr lang="fr-FR" altLang="nl-BE" sz="2400" baseline="-25000" dirty="0" smtClean="0"/>
              <a:t>2,</a:t>
            </a:r>
            <a:r>
              <a:rPr lang="fr-FR" altLang="nl-BE" sz="2400" dirty="0" smtClean="0"/>
              <a:t> CH</a:t>
            </a:r>
            <a:r>
              <a:rPr lang="fr-FR" altLang="nl-BE" sz="2400" baseline="-25000" dirty="0" smtClean="0"/>
              <a:t>4,</a:t>
            </a:r>
            <a:r>
              <a:rPr lang="fr-FR" altLang="nl-BE" sz="2400" dirty="0" smtClean="0"/>
              <a:t> N</a:t>
            </a:r>
            <a:r>
              <a:rPr lang="fr-FR" altLang="nl-BE" sz="2400" baseline="-25000" dirty="0" smtClean="0"/>
              <a:t>2</a:t>
            </a:r>
            <a:r>
              <a:rPr lang="fr-FR" altLang="nl-BE" sz="2400" dirty="0" smtClean="0"/>
              <a:t>O </a:t>
            </a:r>
          </a:p>
          <a:p>
            <a:pPr marL="342900" indent="-342900" eaLnBrk="1" hangingPunct="1">
              <a:buFont typeface="Wingdings" panose="05000000000000000000" pitchFamily="2" charset="2"/>
              <a:buChar char="§"/>
            </a:pPr>
            <a:r>
              <a:rPr lang="fr-FR" altLang="nl-BE" sz="2400" dirty="0" smtClean="0"/>
              <a:t>Net </a:t>
            </a:r>
            <a:r>
              <a:rPr lang="fr-FR" altLang="nl-BE" sz="2400" dirty="0" err="1" smtClean="0"/>
              <a:t>effect</a:t>
            </a:r>
            <a:r>
              <a:rPr lang="fr-FR" altLang="nl-BE" sz="2400" dirty="0" smtClean="0"/>
              <a:t> of </a:t>
            </a:r>
            <a:r>
              <a:rPr lang="fr-FR" altLang="nl-BE" sz="2400" dirty="0" err="1" smtClean="0"/>
              <a:t>aerosols</a:t>
            </a:r>
            <a:r>
              <a:rPr lang="fr-FR" altLang="nl-BE" sz="2400" dirty="0" smtClean="0"/>
              <a:t/>
            </a:r>
            <a:br>
              <a:rPr lang="fr-FR" altLang="nl-BE" sz="2400" dirty="0" smtClean="0"/>
            </a:br>
            <a:r>
              <a:rPr lang="fr-FR" altLang="nl-BE" sz="2400" dirty="0" err="1" smtClean="0"/>
              <a:t>is</a:t>
            </a:r>
            <a:r>
              <a:rPr lang="fr-FR" altLang="nl-BE" sz="2400" dirty="0" smtClean="0"/>
              <a:t> </a:t>
            </a:r>
            <a:r>
              <a:rPr lang="fr-FR" altLang="nl-BE" sz="2400" dirty="0" err="1" smtClean="0"/>
              <a:t>cooling</a:t>
            </a:r>
            <a:endParaRPr lang="fr-FR" altLang="nl-BE" sz="2400" dirty="0" smtClean="0"/>
          </a:p>
          <a:p>
            <a:pPr marL="342900" indent="-342900" eaLnBrk="1" hangingPunct="1">
              <a:buFont typeface="Wingdings" panose="05000000000000000000" pitchFamily="2" charset="2"/>
              <a:buChar char="§"/>
            </a:pPr>
            <a:r>
              <a:rPr lang="fr-FR" altLang="nl-BE" sz="2400" dirty="0" smtClean="0"/>
              <a:t>But impact of </a:t>
            </a:r>
            <a:r>
              <a:rPr lang="fr-FR" altLang="nl-BE" sz="2400" dirty="0" err="1" smtClean="0"/>
              <a:t>aerosols</a:t>
            </a:r>
            <a:r>
              <a:rPr lang="fr-FR" altLang="nl-BE" sz="2400" dirty="0" smtClean="0"/>
              <a:t> on </a:t>
            </a:r>
            <a:r>
              <a:rPr lang="fr-FR" altLang="nl-BE" sz="2400" dirty="0" err="1" smtClean="0"/>
              <a:t>climate</a:t>
            </a:r>
            <a:r>
              <a:rPr lang="fr-FR" altLang="nl-BE" sz="2400" dirty="0" smtClean="0"/>
              <a:t> </a:t>
            </a:r>
            <a:r>
              <a:rPr lang="fr-FR" altLang="nl-BE" sz="2400" dirty="0" err="1" smtClean="0"/>
              <a:t>is</a:t>
            </a:r>
            <a:r>
              <a:rPr lang="fr-FR" altLang="nl-BE" sz="2400" dirty="0" smtClean="0"/>
              <a:t> more </a:t>
            </a:r>
            <a:r>
              <a:rPr lang="fr-FR" altLang="nl-BE" sz="2400" dirty="0" err="1" smtClean="0"/>
              <a:t>uncertain</a:t>
            </a:r>
            <a:endParaRPr lang="fr-FR" altLang="nl-BE" sz="2400" dirty="0" smtClean="0"/>
          </a:p>
          <a:p>
            <a:pPr lvl="1" indent="0">
              <a:buNone/>
            </a:pPr>
            <a:r>
              <a:rPr lang="fr-FR" altLang="nl-BE" sz="2200" dirty="0" smtClean="0"/>
              <a:t>Large </a:t>
            </a:r>
            <a:r>
              <a:rPr lang="fr-FR" altLang="nl-BE" sz="2200" dirty="0" err="1" smtClean="0"/>
              <a:t>uncertainty</a:t>
            </a:r>
            <a:r>
              <a:rPr lang="fr-FR" altLang="nl-BE" sz="2200" dirty="0" smtClean="0"/>
              <a:t> </a:t>
            </a:r>
            <a:br>
              <a:rPr lang="fr-FR" altLang="nl-BE" sz="2200" dirty="0" smtClean="0"/>
            </a:br>
            <a:r>
              <a:rPr lang="fr-FR" altLang="nl-BE" sz="2200" dirty="0" smtClean="0"/>
              <a:t>for </a:t>
            </a:r>
            <a:r>
              <a:rPr lang="fr-FR" altLang="nl-BE" sz="2200" dirty="0" err="1" smtClean="0"/>
              <a:t>climate</a:t>
            </a:r>
            <a:r>
              <a:rPr lang="fr-FR" altLang="nl-BE" sz="2200" dirty="0" smtClean="0"/>
              <a:t> model </a:t>
            </a:r>
            <a:r>
              <a:rPr lang="fr-FR" altLang="nl-BE" sz="2200" dirty="0" err="1" smtClean="0"/>
              <a:t>predictions</a:t>
            </a:r>
            <a:endParaRPr lang="fr-FR" altLang="nl-BE" sz="2200" dirty="0" smtClean="0"/>
          </a:p>
          <a:p>
            <a:pPr marL="342900" indent="-342900" eaLnBrk="1" hangingPunct="1">
              <a:buFont typeface="Wingdings" panose="05000000000000000000" pitchFamily="2" charset="2"/>
              <a:buChar char="§"/>
            </a:pPr>
            <a:r>
              <a:rPr lang="fr-FR" altLang="nl-BE" sz="2400" dirty="0" smtClean="0"/>
              <a:t>More </a:t>
            </a:r>
            <a:r>
              <a:rPr lang="fr-FR" altLang="nl-BE" sz="2400" dirty="0" err="1" smtClean="0"/>
              <a:t>research</a:t>
            </a:r>
            <a:r>
              <a:rPr lang="fr-FR" altLang="nl-BE" sz="2400" dirty="0" smtClean="0"/>
              <a:t> on </a:t>
            </a:r>
            <a:r>
              <a:rPr lang="fr-FR" altLang="nl-BE" sz="2400" dirty="0" err="1" smtClean="0"/>
              <a:t>aerosols</a:t>
            </a:r>
            <a:r>
              <a:rPr lang="fr-FR" altLang="nl-BE" sz="2400" dirty="0" smtClean="0"/>
              <a:t> </a:t>
            </a:r>
            <a:r>
              <a:rPr lang="fr-FR" altLang="nl-BE" sz="2400" dirty="0" err="1" smtClean="0"/>
              <a:t>needed</a:t>
            </a:r>
            <a:r>
              <a:rPr lang="fr-FR" altLang="nl-BE" sz="2400" dirty="0" smtClean="0"/>
              <a:t>!</a:t>
            </a:r>
          </a:p>
        </p:txBody>
      </p:sp>
      <p:sp>
        <p:nvSpPr>
          <p:cNvPr id="20484" name="Text Box 5"/>
          <p:cNvSpPr txBox="1">
            <a:spLocks noChangeArrowheads="1"/>
          </p:cNvSpPr>
          <p:nvPr/>
        </p:nvSpPr>
        <p:spPr bwMode="auto">
          <a:xfrm>
            <a:off x="3707904" y="6049393"/>
            <a:ext cx="128272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sz="1000" dirty="0"/>
              <a:t>Source: </a:t>
            </a:r>
            <a:r>
              <a:rPr lang="en-GB" altLang="nl-BE" sz="1000" dirty="0" smtClean="0"/>
              <a:t>IPCC 2013</a:t>
            </a:r>
            <a:endParaRPr lang="en-GB" altLang="nl-BE" sz="1000" dirty="0"/>
          </a:p>
        </p:txBody>
      </p:sp>
      <p:pic>
        <p:nvPicPr>
          <p:cNvPr id="5121" name="Picture 1" descr="D:\Users\karlc\aeronomie\ThesisKarl\Karlthesis_1\Figures\Chapter1\WGI_AR5_FigSPM-5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432" y="1124744"/>
            <a:ext cx="5783568" cy="4924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592487"/>
            <a:ext cx="4637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dirty="0" smtClean="0">
                <a:solidFill>
                  <a:prstClr val="white"/>
                </a:solidFill>
              </a:rPr>
              <a:t> </a:t>
            </a:r>
            <a:fld id="{3B032377-C103-4EFE-98C1-80A6E5A7472A}" type="slidenum">
              <a:rPr lang="nl-NL" sz="1200" smtClean="0">
                <a:solidFill>
                  <a:prstClr val="white"/>
                </a:solidFil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lang="nl-BE" dirty="0"/>
          </a:p>
        </p:txBody>
      </p:sp>
      <p:sp>
        <p:nvSpPr>
          <p:cNvPr id="3" name="Right Arrow 2"/>
          <p:cNvSpPr/>
          <p:nvPr/>
        </p:nvSpPr>
        <p:spPr>
          <a:xfrm>
            <a:off x="296878" y="4653136"/>
            <a:ext cx="45169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3176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wrap="square" lIns="91440" tIns="45720" rIns="91440" bIns="45720" numCol="1" anchorCtr="0" compatLnSpc="1">
            <a:prstTxWarp prst="textNoShape">
              <a:avLst/>
            </a:prstTxWarp>
            <a:normAutofit fontScale="90000"/>
          </a:bodyPr>
          <a:lstStyle/>
          <a:p>
            <a:pPr eaLnBrk="1" hangingPunct="1">
              <a:defRPr/>
            </a:pPr>
            <a:r>
              <a:rPr lang="fr-FR" altLang="nl-BE" sz="3900" b="1" dirty="0" err="1" smtClean="0">
                <a:effectLst>
                  <a:outerShdw blurRad="38100" dist="38100" dir="2700000" algn="tl">
                    <a:srgbClr val="C0C0C0"/>
                  </a:outerShdw>
                </a:effectLst>
              </a:rPr>
              <a:t>Ambient</a:t>
            </a:r>
            <a:r>
              <a:rPr lang="fr-FR" altLang="nl-BE" sz="3900" b="1" dirty="0" smtClean="0">
                <a:effectLst>
                  <a:outerShdw blurRad="38100" dist="38100" dir="2700000" algn="tl">
                    <a:srgbClr val="C0C0C0"/>
                  </a:outerShdw>
                </a:effectLst>
              </a:rPr>
              <a:t> </a:t>
            </a:r>
            <a:r>
              <a:rPr lang="fr-FR" altLang="nl-BE" sz="3900" b="1" dirty="0" err="1" smtClean="0">
                <a:effectLst>
                  <a:outerShdw blurRad="38100" dist="38100" dir="2700000" algn="tl">
                    <a:srgbClr val="C0C0C0"/>
                  </a:outerShdw>
                </a:effectLst>
              </a:rPr>
              <a:t>measurements</a:t>
            </a:r>
            <a:r>
              <a:rPr lang="fr-FR" altLang="nl-BE" sz="3900" b="1" dirty="0" smtClean="0">
                <a:effectLst>
                  <a:outerShdw blurRad="38100" dist="38100" dir="2700000" algn="tl">
                    <a:srgbClr val="C0C0C0"/>
                  </a:outerShdw>
                </a:effectLst>
              </a:rPr>
              <a:t> of contribution of </a:t>
            </a:r>
            <a:r>
              <a:rPr lang="fr-FR" altLang="nl-BE" sz="3900" b="1" dirty="0" err="1" smtClean="0">
                <a:effectLst>
                  <a:outerShdw blurRad="38100" dist="38100" dir="2700000" algn="tl">
                    <a:srgbClr val="C0C0C0"/>
                  </a:outerShdw>
                </a:effectLst>
              </a:rPr>
              <a:t>organic</a:t>
            </a:r>
            <a:r>
              <a:rPr lang="fr-FR" altLang="nl-BE" sz="3900" b="1" dirty="0" smtClean="0">
                <a:effectLst>
                  <a:outerShdw blurRad="38100" dist="38100" dir="2700000" algn="tl">
                    <a:srgbClr val="C0C0C0"/>
                  </a:outerShdw>
                </a:effectLst>
              </a:rPr>
              <a:t> </a:t>
            </a:r>
            <a:r>
              <a:rPr lang="fr-FR" altLang="nl-BE" sz="3900" b="1" dirty="0" err="1" smtClean="0">
                <a:effectLst>
                  <a:outerShdw blurRad="38100" dist="38100" dir="2700000" algn="tl">
                    <a:srgbClr val="C0C0C0"/>
                  </a:outerShdw>
                </a:effectLst>
              </a:rPr>
              <a:t>aerosols</a:t>
            </a:r>
            <a:endParaRPr lang="fr-FR" altLang="nl-BE" sz="3900" b="1" dirty="0" smtClean="0">
              <a:effectLst>
                <a:outerShdw blurRad="38100" dist="38100" dir="2700000" algn="tl">
                  <a:srgbClr val="C0C0C0"/>
                </a:outerShdw>
              </a:effectLst>
            </a:endParaRPr>
          </a:p>
        </p:txBody>
      </p:sp>
      <p:sp>
        <p:nvSpPr>
          <p:cNvPr id="14339" name="Tijdelijke aanduiding voor inhoud 2"/>
          <p:cNvSpPr>
            <a:spLocks noGrp="1"/>
          </p:cNvSpPr>
          <p:nvPr>
            <p:ph idx="1"/>
          </p:nvPr>
        </p:nvSpPr>
        <p:spPr/>
        <p:txBody>
          <a:bodyPr/>
          <a:lstStyle/>
          <a:p>
            <a:pPr eaLnBrk="1" hangingPunct="1"/>
            <a:endParaRPr lang="fr-FR" altLang="nl-BE" dirty="0" smtClean="0"/>
          </a:p>
        </p:txBody>
      </p:sp>
      <p:pic>
        <p:nvPicPr>
          <p:cNvPr id="14340" name="Picture 2" descr="http://www.asp.bnl.gov/gallery/zha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196976"/>
            <a:ext cx="789929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977901" y="6308726"/>
            <a:ext cx="31489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sz="1200" dirty="0" smtClean="0">
                <a:latin typeface="Gill Sans MT" pitchFamily="34" charset="0"/>
              </a:rPr>
              <a:t>Source </a:t>
            </a:r>
            <a:r>
              <a:rPr lang="en-GB" altLang="nl-BE" sz="1200" dirty="0">
                <a:latin typeface="Gill Sans MT" pitchFamily="34" charset="0"/>
              </a:rPr>
              <a:t>: Zhang et al. (2007) </a:t>
            </a:r>
            <a:r>
              <a:rPr lang="en-GB" altLang="nl-BE" sz="1200" dirty="0" err="1">
                <a:latin typeface="Gill Sans MT" pitchFamily="34" charset="0"/>
              </a:rPr>
              <a:t>Geoph</a:t>
            </a:r>
            <a:r>
              <a:rPr lang="en-GB" altLang="nl-BE" sz="1200" dirty="0">
                <a:latin typeface="Gill Sans MT" pitchFamily="34" charset="0"/>
              </a:rPr>
              <a:t>. Res. Letters</a:t>
            </a:r>
          </a:p>
        </p:txBody>
      </p:sp>
      <p:pic>
        <p:nvPicPr>
          <p:cNvPr id="6"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592487"/>
            <a:ext cx="4637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dirty="0" smtClean="0">
                <a:solidFill>
                  <a:prstClr val="white"/>
                </a:solidFill>
              </a:rPr>
              <a:t> </a:t>
            </a:r>
            <a:fld id="{3B032377-C103-4EFE-98C1-80A6E5A7472A}" type="slidenum">
              <a:rPr lang="nl-NL" sz="1200" smtClean="0">
                <a:solidFill>
                  <a:prstClr val="white"/>
                </a:solidFil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lang="nl-BE" dirty="0"/>
          </a:p>
        </p:txBody>
      </p:sp>
    </p:spTree>
    <p:extLst>
      <p:ext uri="{BB962C8B-B14F-4D97-AF65-F5344CB8AC3E}">
        <p14:creationId xmlns:p14="http://schemas.microsoft.com/office/powerpoint/2010/main" val="3984786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wrap="square" lIns="91440" tIns="45720" rIns="91440" bIns="45720" numCol="1" anchorCtr="0" compatLnSpc="1">
            <a:prstTxWarp prst="textNoShape">
              <a:avLst/>
            </a:prstTxWarp>
            <a:normAutofit fontScale="90000"/>
          </a:bodyPr>
          <a:lstStyle/>
          <a:p>
            <a:pPr eaLnBrk="1" hangingPunct="1">
              <a:defRPr/>
            </a:pPr>
            <a:r>
              <a:rPr lang="fr-FR" altLang="nl-BE" sz="3900" b="1" dirty="0" smtClean="0"/>
              <a:t>How </a:t>
            </a:r>
            <a:r>
              <a:rPr lang="fr-FR" altLang="nl-BE" sz="3900" b="1" dirty="0" err="1" smtClean="0"/>
              <a:t>can</a:t>
            </a:r>
            <a:r>
              <a:rPr lang="fr-FR" altLang="nl-BE" sz="3900" b="1" dirty="0" smtClean="0"/>
              <a:t> </a:t>
            </a:r>
            <a:r>
              <a:rPr lang="fr-FR" altLang="nl-BE" sz="3900" b="1" dirty="0" err="1" smtClean="0"/>
              <a:t>we</a:t>
            </a:r>
            <a:r>
              <a:rPr lang="fr-FR" altLang="nl-BE" sz="3900" b="1" dirty="0" smtClean="0"/>
              <a:t> </a:t>
            </a:r>
            <a:r>
              <a:rPr lang="fr-FR" altLang="nl-BE" sz="3900" b="1" dirty="0" err="1" smtClean="0"/>
              <a:t>investigate</a:t>
            </a:r>
            <a:r>
              <a:rPr lang="fr-FR" altLang="nl-BE" sz="3900" b="1" dirty="0" smtClean="0"/>
              <a:t> SOA formation?</a:t>
            </a:r>
          </a:p>
        </p:txBody>
      </p:sp>
      <p:sp>
        <p:nvSpPr>
          <p:cNvPr id="24579" name="Tijdelijke aanduiding voor inhoud 2"/>
          <p:cNvSpPr>
            <a:spLocks noGrp="1"/>
          </p:cNvSpPr>
          <p:nvPr>
            <p:ph idx="1"/>
          </p:nvPr>
        </p:nvSpPr>
        <p:spPr>
          <a:xfrm>
            <a:off x="323528" y="1052737"/>
            <a:ext cx="8280920" cy="4895850"/>
          </a:xfrm>
        </p:spPr>
        <p:txBody>
          <a:bodyPr/>
          <a:lstStyle/>
          <a:p>
            <a:r>
              <a:rPr lang="nl-BE" altLang="nl-BE" sz="2400" dirty="0" err="1" smtClean="0">
                <a:cs typeface="Times New Roman"/>
              </a:rPr>
              <a:t>Two</a:t>
            </a:r>
            <a:r>
              <a:rPr lang="nl-BE" altLang="nl-BE" sz="2400" dirty="0" smtClean="0">
                <a:cs typeface="Times New Roman"/>
              </a:rPr>
              <a:t> compatible approaches:</a:t>
            </a:r>
          </a:p>
          <a:p>
            <a:pPr marL="342900" indent="-342900">
              <a:buFont typeface="Wingdings" panose="05000000000000000000" pitchFamily="2" charset="2"/>
              <a:buChar char="§"/>
            </a:pPr>
            <a:r>
              <a:rPr lang="nl-BE" altLang="nl-BE" sz="2400" dirty="0" smtClean="0">
                <a:cs typeface="Times New Roman"/>
              </a:rPr>
              <a:t>Smog </a:t>
            </a:r>
            <a:r>
              <a:rPr lang="nl-BE" altLang="nl-BE" sz="2400" dirty="0" err="1" smtClean="0">
                <a:cs typeface="Times New Roman"/>
              </a:rPr>
              <a:t>chamber</a:t>
            </a:r>
            <a:r>
              <a:rPr lang="nl-BE" altLang="nl-BE" sz="2400" dirty="0" smtClean="0">
                <a:cs typeface="Times New Roman"/>
              </a:rPr>
              <a:t> </a:t>
            </a:r>
            <a:r>
              <a:rPr lang="nl-BE" altLang="nl-BE" sz="2400" dirty="0" err="1" smtClean="0">
                <a:cs typeface="Times New Roman"/>
              </a:rPr>
              <a:t>experiments</a:t>
            </a:r>
            <a:r>
              <a:rPr lang="nl-BE" altLang="nl-BE" sz="2400" dirty="0" smtClean="0">
                <a:cs typeface="Times New Roman"/>
              </a:rPr>
              <a:t> </a:t>
            </a:r>
            <a:r>
              <a:rPr lang="nl-BE" altLang="nl-BE" sz="2400" dirty="0" err="1" smtClean="0">
                <a:cs typeface="Times New Roman"/>
              </a:rPr>
              <a:t>under</a:t>
            </a:r>
            <a:r>
              <a:rPr lang="nl-BE" altLang="nl-BE" sz="2400" dirty="0" smtClean="0">
                <a:cs typeface="Times New Roman"/>
              </a:rPr>
              <a:t> </a:t>
            </a:r>
            <a:br>
              <a:rPr lang="nl-BE" altLang="nl-BE" sz="2400" dirty="0" smtClean="0">
                <a:cs typeface="Times New Roman"/>
              </a:rPr>
            </a:br>
            <a:r>
              <a:rPr lang="nl-BE" altLang="nl-BE" sz="2400" dirty="0" err="1" smtClean="0">
                <a:cs typeface="Times New Roman"/>
              </a:rPr>
              <a:t>controlled</a:t>
            </a:r>
            <a:r>
              <a:rPr lang="nl-BE" altLang="nl-BE" sz="2400" dirty="0" smtClean="0">
                <a:cs typeface="Times New Roman"/>
              </a:rPr>
              <a:t> </a:t>
            </a:r>
            <a:r>
              <a:rPr lang="nl-BE" altLang="nl-BE" sz="2400" dirty="0" err="1" smtClean="0">
                <a:cs typeface="Times New Roman"/>
              </a:rPr>
              <a:t>conditions</a:t>
            </a:r>
            <a:endParaRPr lang="nl-NL" altLang="nl-BE" sz="2400" dirty="0" smtClean="0"/>
          </a:p>
          <a:p>
            <a:pPr marL="342900" indent="-342900">
              <a:buFont typeface="Wingdings" panose="05000000000000000000" pitchFamily="2" charset="2"/>
              <a:buChar char="§"/>
            </a:pPr>
            <a:r>
              <a:rPr lang="nl-BE" altLang="nl-BE" sz="2400" dirty="0" err="1" smtClean="0">
                <a:cs typeface="Times New Roman"/>
              </a:rPr>
              <a:t>Modelling</a:t>
            </a:r>
            <a:r>
              <a:rPr lang="nl-BE" altLang="nl-BE" sz="2400" dirty="0" smtClean="0">
                <a:cs typeface="Times New Roman"/>
              </a:rPr>
              <a:t> of VOC </a:t>
            </a:r>
            <a:r>
              <a:rPr lang="nl-BE" altLang="nl-BE" sz="2400" dirty="0" err="1" smtClean="0">
                <a:cs typeface="Times New Roman"/>
              </a:rPr>
              <a:t>oxidation</a:t>
            </a:r>
            <a:r>
              <a:rPr lang="nl-BE" altLang="nl-BE" sz="2400" dirty="0" smtClean="0">
                <a:cs typeface="Times New Roman"/>
              </a:rPr>
              <a:t> </a:t>
            </a:r>
            <a:r>
              <a:rPr lang="nl-BE" altLang="nl-BE" sz="2400" dirty="0" err="1" smtClean="0">
                <a:cs typeface="Times New Roman"/>
              </a:rPr>
              <a:t>and</a:t>
            </a:r>
            <a:r>
              <a:rPr lang="nl-BE" altLang="nl-BE" sz="2400" dirty="0" smtClean="0">
                <a:cs typeface="Times New Roman"/>
              </a:rPr>
              <a:t> aerosol</a:t>
            </a:r>
            <a:br>
              <a:rPr lang="nl-BE" altLang="nl-BE" sz="2400" dirty="0" smtClean="0">
                <a:cs typeface="Times New Roman"/>
              </a:rPr>
            </a:br>
            <a:r>
              <a:rPr lang="nl-BE" altLang="nl-BE" sz="2400" dirty="0" err="1" smtClean="0">
                <a:cs typeface="Times New Roman"/>
              </a:rPr>
              <a:t>formation</a:t>
            </a:r>
            <a:r>
              <a:rPr lang="nl-BE" altLang="nl-BE" sz="2400" dirty="0" smtClean="0">
                <a:cs typeface="Times New Roman"/>
              </a:rPr>
              <a:t>                         </a:t>
            </a:r>
            <a:endParaRPr lang="nl-NL" altLang="nl-BE" sz="2400" dirty="0" smtClean="0"/>
          </a:p>
          <a:p>
            <a:r>
              <a:rPr lang="nl-BE" altLang="nl-BE" sz="2400" dirty="0" smtClean="0"/>
              <a:t>A </a:t>
            </a:r>
            <a:r>
              <a:rPr lang="nl-BE" altLang="nl-BE" sz="2400" b="1" dirty="0" smtClean="0"/>
              <a:t>model</a:t>
            </a:r>
            <a:r>
              <a:rPr lang="nl-BE" altLang="nl-BE" sz="2400" dirty="0" smtClean="0"/>
              <a:t> is a </a:t>
            </a:r>
            <a:r>
              <a:rPr lang="nl-BE" altLang="nl-BE" sz="2400" dirty="0" err="1" smtClean="0"/>
              <a:t>simplified</a:t>
            </a:r>
            <a:r>
              <a:rPr lang="nl-BE" altLang="nl-BE" sz="2400" dirty="0" smtClean="0"/>
              <a:t>, </a:t>
            </a:r>
            <a:r>
              <a:rPr lang="nl-BE" altLang="nl-BE" sz="2400" dirty="0" err="1" smtClean="0"/>
              <a:t>mathematical</a:t>
            </a:r>
            <a:r>
              <a:rPr lang="nl-BE" altLang="nl-BE" sz="2400" dirty="0" smtClean="0"/>
              <a:t> </a:t>
            </a:r>
            <a:br>
              <a:rPr lang="nl-BE" altLang="nl-BE" sz="2400" dirty="0" smtClean="0"/>
            </a:br>
            <a:r>
              <a:rPr lang="nl-BE" altLang="nl-BE" sz="2400" dirty="0" err="1" smtClean="0"/>
              <a:t>representation</a:t>
            </a:r>
            <a:r>
              <a:rPr lang="nl-BE" altLang="nl-BE" sz="2400" dirty="0" smtClean="0"/>
              <a:t> of complex </a:t>
            </a:r>
            <a:r>
              <a:rPr lang="nl-BE" altLang="nl-BE" sz="2400" dirty="0" err="1" smtClean="0"/>
              <a:t>physical</a:t>
            </a:r>
            <a:r>
              <a:rPr lang="nl-BE" altLang="nl-BE" sz="2400" dirty="0" smtClean="0"/>
              <a:t> </a:t>
            </a:r>
            <a:br>
              <a:rPr lang="nl-BE" altLang="nl-BE" sz="2400" dirty="0" smtClean="0"/>
            </a:br>
            <a:r>
              <a:rPr lang="nl-BE" altLang="nl-BE" sz="2400" dirty="0" err="1" smtClean="0"/>
              <a:t>processes</a:t>
            </a:r>
            <a:r>
              <a:rPr lang="nl-BE" altLang="nl-BE" sz="2400" dirty="0" smtClean="0"/>
              <a:t>, </a:t>
            </a:r>
            <a:r>
              <a:rPr lang="nl-BE" altLang="nl-BE" sz="2400" dirty="0" err="1" smtClean="0"/>
              <a:t>allowing</a:t>
            </a:r>
            <a:r>
              <a:rPr lang="nl-BE" altLang="nl-BE" sz="2400" dirty="0" smtClean="0"/>
              <a:t> computer </a:t>
            </a:r>
            <a:r>
              <a:rPr lang="nl-BE" altLang="nl-BE" sz="2400" dirty="0" err="1" smtClean="0"/>
              <a:t>simulation</a:t>
            </a:r>
            <a:endParaRPr lang="nl-BE" sz="2400" b="1" dirty="0" smtClean="0">
              <a:solidFill>
                <a:schemeClr val="tx1"/>
              </a:solidFill>
            </a:endParaRPr>
          </a:p>
          <a:p>
            <a:endParaRPr lang="nl-BE" sz="2400" dirty="0" smtClean="0">
              <a:solidFill>
                <a:schemeClr val="tx1"/>
              </a:solidFill>
            </a:endParaRPr>
          </a:p>
          <a:p>
            <a:r>
              <a:rPr lang="nl-BE" sz="2400" dirty="0" smtClean="0">
                <a:solidFill>
                  <a:schemeClr val="tx1"/>
                </a:solidFill>
              </a:rPr>
              <a:t>We </a:t>
            </a:r>
            <a:r>
              <a:rPr lang="nl-BE" sz="2400" dirty="0" err="1">
                <a:solidFill>
                  <a:schemeClr val="tx1"/>
                </a:solidFill>
              </a:rPr>
              <a:t>designed</a:t>
            </a:r>
            <a:r>
              <a:rPr lang="nl-BE" sz="2400" dirty="0">
                <a:solidFill>
                  <a:schemeClr val="tx1"/>
                </a:solidFill>
              </a:rPr>
              <a:t> </a:t>
            </a:r>
            <a:r>
              <a:rPr lang="nl-BE" sz="2400" dirty="0" err="1">
                <a:solidFill>
                  <a:schemeClr val="tx1"/>
                </a:solidFill>
              </a:rPr>
              <a:t>and</a:t>
            </a:r>
            <a:r>
              <a:rPr lang="nl-BE" sz="2400" dirty="0">
                <a:solidFill>
                  <a:schemeClr val="tx1"/>
                </a:solidFill>
              </a:rPr>
              <a:t> </a:t>
            </a:r>
            <a:r>
              <a:rPr lang="nl-BE" sz="2400" dirty="0" err="1">
                <a:solidFill>
                  <a:schemeClr val="tx1"/>
                </a:solidFill>
              </a:rPr>
              <a:t>tested</a:t>
            </a:r>
            <a:r>
              <a:rPr lang="nl-BE" sz="2400" dirty="0">
                <a:solidFill>
                  <a:schemeClr val="tx1"/>
                </a:solidFill>
              </a:rPr>
              <a:t> a </a:t>
            </a:r>
            <a:r>
              <a:rPr lang="nl-BE" sz="2400" b="1" dirty="0">
                <a:solidFill>
                  <a:schemeClr val="tx1"/>
                </a:solidFill>
              </a:rPr>
              <a:t>model </a:t>
            </a:r>
            <a:r>
              <a:rPr lang="nl-BE" sz="2400" b="1" dirty="0" err="1">
                <a:solidFill>
                  <a:schemeClr val="tx1"/>
                </a:solidFill>
              </a:rPr>
              <a:t>for</a:t>
            </a:r>
            <a:r>
              <a:rPr lang="nl-BE" sz="2400" b="1" dirty="0">
                <a:solidFill>
                  <a:schemeClr val="tx1"/>
                </a:solidFill>
              </a:rPr>
              <a:t> </a:t>
            </a:r>
            <a:r>
              <a:rPr lang="nl-BE" sz="2400" b="1" dirty="0" smtClean="0">
                <a:solidFill>
                  <a:schemeClr val="tx1"/>
                </a:solidFill>
              </a:rPr>
              <a:t/>
            </a:r>
            <a:br>
              <a:rPr lang="nl-BE" sz="2400" b="1" dirty="0" smtClean="0">
                <a:solidFill>
                  <a:schemeClr val="tx1"/>
                </a:solidFill>
              </a:rPr>
            </a:br>
            <a:r>
              <a:rPr lang="el-GR" sz="2400" b="1" dirty="0" smtClean="0">
                <a:solidFill>
                  <a:schemeClr val="tx1"/>
                </a:solidFill>
              </a:rPr>
              <a:t>α</a:t>
            </a:r>
            <a:r>
              <a:rPr lang="nl-BE" sz="2400" b="1" dirty="0" smtClean="0">
                <a:solidFill>
                  <a:schemeClr val="tx1"/>
                </a:solidFill>
              </a:rPr>
              <a:t>- </a:t>
            </a:r>
            <a:r>
              <a:rPr lang="nl-BE" sz="2400" b="1" dirty="0" err="1" smtClean="0">
                <a:solidFill>
                  <a:schemeClr val="tx1"/>
                </a:solidFill>
              </a:rPr>
              <a:t>and</a:t>
            </a:r>
            <a:r>
              <a:rPr lang="nl-BE" sz="2400" b="1" dirty="0" smtClean="0">
                <a:solidFill>
                  <a:schemeClr val="tx1"/>
                </a:solidFill>
              </a:rPr>
              <a:t> </a:t>
            </a:r>
            <a:r>
              <a:rPr lang="el-GR" sz="2400" b="1" dirty="0" smtClean="0">
                <a:solidFill>
                  <a:schemeClr val="tx1"/>
                </a:solidFill>
              </a:rPr>
              <a:t>β</a:t>
            </a:r>
            <a:r>
              <a:rPr lang="nl-BE" sz="2400" b="1" dirty="0" smtClean="0">
                <a:solidFill>
                  <a:schemeClr val="tx1"/>
                </a:solidFill>
              </a:rPr>
              <a:t>-</a:t>
            </a:r>
            <a:r>
              <a:rPr lang="nl-BE" sz="2400" b="1" dirty="0" err="1" smtClean="0">
                <a:solidFill>
                  <a:schemeClr val="tx1"/>
                </a:solidFill>
              </a:rPr>
              <a:t>pinene</a:t>
            </a:r>
            <a:r>
              <a:rPr lang="nl-BE" sz="2400" b="1" dirty="0" smtClean="0">
                <a:solidFill>
                  <a:schemeClr val="tx1"/>
                </a:solidFill>
              </a:rPr>
              <a:t> </a:t>
            </a:r>
            <a:r>
              <a:rPr lang="nl-BE" sz="2400" b="1" dirty="0">
                <a:solidFill>
                  <a:schemeClr val="tx1"/>
                </a:solidFill>
              </a:rPr>
              <a:t>SOA </a:t>
            </a:r>
            <a:r>
              <a:rPr lang="nl-BE" sz="2400" dirty="0" smtClean="0">
                <a:solidFill>
                  <a:schemeClr val="tx1"/>
                </a:solidFill>
              </a:rPr>
              <a:t>at BIRA-IASB</a:t>
            </a:r>
            <a:r>
              <a:rPr lang="nl-BE" sz="2400" b="1" dirty="0" smtClean="0">
                <a:solidFill>
                  <a:schemeClr val="tx1"/>
                </a:solidFill>
              </a:rPr>
              <a:t>: BOREAM </a:t>
            </a:r>
            <a:br>
              <a:rPr lang="nl-BE" sz="2400" b="1" dirty="0" smtClean="0">
                <a:solidFill>
                  <a:schemeClr val="tx1"/>
                </a:solidFill>
              </a:rPr>
            </a:br>
            <a:r>
              <a:rPr lang="nl-BE" sz="2400" dirty="0" smtClean="0">
                <a:solidFill>
                  <a:schemeClr val="tx1"/>
                </a:solidFill>
              </a:rPr>
              <a:t>(</a:t>
            </a:r>
            <a:r>
              <a:rPr lang="nl-BE" sz="2400" b="1" dirty="0" err="1" smtClean="0">
                <a:solidFill>
                  <a:schemeClr val="tx1"/>
                </a:solidFill>
              </a:rPr>
              <a:t>B</a:t>
            </a:r>
            <a:r>
              <a:rPr lang="nl-BE" sz="2400" dirty="0" err="1" smtClean="0">
                <a:solidFill>
                  <a:schemeClr val="tx1"/>
                </a:solidFill>
              </a:rPr>
              <a:t>iogenic</a:t>
            </a:r>
            <a:r>
              <a:rPr lang="nl-BE" sz="2400" dirty="0" smtClean="0">
                <a:solidFill>
                  <a:schemeClr val="tx1"/>
                </a:solidFill>
              </a:rPr>
              <a:t> </a:t>
            </a:r>
            <a:r>
              <a:rPr lang="nl-BE" sz="2400" dirty="0" err="1">
                <a:solidFill>
                  <a:schemeClr val="tx1"/>
                </a:solidFill>
              </a:rPr>
              <a:t>hydrocarbon</a:t>
            </a:r>
            <a:r>
              <a:rPr lang="nl-BE" sz="2400" dirty="0">
                <a:solidFill>
                  <a:schemeClr val="tx1"/>
                </a:solidFill>
              </a:rPr>
              <a:t> </a:t>
            </a:r>
            <a:r>
              <a:rPr lang="nl-BE" sz="2400" b="1" dirty="0" err="1">
                <a:solidFill>
                  <a:schemeClr val="tx1"/>
                </a:solidFill>
              </a:rPr>
              <a:t>O</a:t>
            </a:r>
            <a:r>
              <a:rPr lang="nl-BE" sz="2400" dirty="0" err="1">
                <a:solidFill>
                  <a:schemeClr val="tx1"/>
                </a:solidFill>
              </a:rPr>
              <a:t>xidation</a:t>
            </a:r>
            <a:r>
              <a:rPr lang="nl-BE" sz="2400" dirty="0">
                <a:solidFill>
                  <a:schemeClr val="tx1"/>
                </a:solidFill>
              </a:rPr>
              <a:t> </a:t>
            </a:r>
            <a:r>
              <a:rPr lang="nl-BE" sz="2400" dirty="0" err="1">
                <a:solidFill>
                  <a:schemeClr val="tx1"/>
                </a:solidFill>
              </a:rPr>
              <a:t>and</a:t>
            </a:r>
            <a:r>
              <a:rPr lang="nl-BE" sz="2400" dirty="0">
                <a:solidFill>
                  <a:schemeClr val="tx1"/>
                </a:solidFill>
              </a:rPr>
              <a:t> </a:t>
            </a:r>
            <a:r>
              <a:rPr lang="nl-BE" sz="2400" dirty="0" smtClean="0">
                <a:solidFill>
                  <a:schemeClr val="tx1"/>
                </a:solidFill>
              </a:rPr>
              <a:t/>
            </a:r>
            <a:br>
              <a:rPr lang="nl-BE" sz="2400" dirty="0" smtClean="0">
                <a:solidFill>
                  <a:schemeClr val="tx1"/>
                </a:solidFill>
              </a:rPr>
            </a:br>
            <a:r>
              <a:rPr lang="nl-BE" sz="2400" b="1" dirty="0" err="1" smtClean="0">
                <a:solidFill>
                  <a:schemeClr val="tx1"/>
                </a:solidFill>
              </a:rPr>
              <a:t>RE</a:t>
            </a:r>
            <a:r>
              <a:rPr lang="nl-BE" sz="2400" dirty="0" err="1" smtClean="0">
                <a:solidFill>
                  <a:schemeClr val="tx1"/>
                </a:solidFill>
              </a:rPr>
              <a:t>lated</a:t>
            </a:r>
            <a:r>
              <a:rPr lang="nl-BE" sz="2400" dirty="0" smtClean="0">
                <a:solidFill>
                  <a:schemeClr val="tx1"/>
                </a:solidFill>
              </a:rPr>
              <a:t> </a:t>
            </a:r>
            <a:r>
              <a:rPr lang="nl-BE" sz="2400" b="1" dirty="0">
                <a:solidFill>
                  <a:schemeClr val="tx1"/>
                </a:solidFill>
              </a:rPr>
              <a:t>A</a:t>
            </a:r>
            <a:r>
              <a:rPr lang="nl-BE" sz="2400" dirty="0">
                <a:solidFill>
                  <a:schemeClr val="tx1"/>
                </a:solidFill>
              </a:rPr>
              <a:t>erosol </a:t>
            </a:r>
            <a:r>
              <a:rPr lang="nl-BE" sz="2400" dirty="0" err="1">
                <a:solidFill>
                  <a:schemeClr val="tx1"/>
                </a:solidFill>
              </a:rPr>
              <a:t>formation</a:t>
            </a:r>
            <a:r>
              <a:rPr lang="nl-BE" sz="2400" dirty="0">
                <a:solidFill>
                  <a:schemeClr val="tx1"/>
                </a:solidFill>
              </a:rPr>
              <a:t> </a:t>
            </a:r>
            <a:r>
              <a:rPr lang="nl-BE" sz="2400" b="1" dirty="0" smtClean="0">
                <a:solidFill>
                  <a:schemeClr val="tx1"/>
                </a:solidFill>
              </a:rPr>
              <a:t>M</a:t>
            </a:r>
            <a:r>
              <a:rPr lang="nl-BE" sz="2400" dirty="0" smtClean="0">
                <a:solidFill>
                  <a:schemeClr val="tx1"/>
                </a:solidFill>
              </a:rPr>
              <a:t>odel)</a:t>
            </a:r>
            <a:endParaRPr lang="nl-BE" sz="2400" dirty="0">
              <a:solidFill>
                <a:schemeClr val="tx1"/>
              </a:solidFill>
              <a:cs typeface="Times New Roman"/>
            </a:endParaRPr>
          </a:p>
          <a:p>
            <a:pPr eaLnBrk="1" hangingPunct="1"/>
            <a:endParaRPr lang="nl-NL" altLang="nl-BE" sz="2400" dirty="0" smtClean="0"/>
          </a:p>
          <a:p>
            <a:pPr eaLnBrk="1" hangingPunct="1"/>
            <a:endParaRPr lang="nl-NL" altLang="nl-BE" sz="2400" dirty="0" smtClean="0"/>
          </a:p>
          <a:p>
            <a:pPr eaLnBrk="1" hangingPunct="1"/>
            <a:endParaRPr lang="nl-NL" altLang="nl-BE" sz="2400" dirty="0" smtClean="0"/>
          </a:p>
          <a:p>
            <a:pPr eaLnBrk="1" hangingPunct="1"/>
            <a:endParaRPr lang="nl-NL" altLang="nl-BE" sz="2400" dirty="0" smtClean="0"/>
          </a:p>
          <a:p>
            <a:pPr eaLnBrk="1" hangingPunct="1"/>
            <a:endParaRPr lang="nl-NL" altLang="nl-BE" sz="2400" dirty="0" smtClean="0"/>
          </a:p>
          <a:p>
            <a:pPr eaLnBrk="1" hangingPunct="1">
              <a:buFont typeface="Wingdings 2" pitchFamily="18" charset="2"/>
              <a:buNone/>
            </a:pPr>
            <a:endParaRPr lang="nl-NL" altLang="nl-BE" sz="2400" dirty="0" smtClean="0"/>
          </a:p>
        </p:txBody>
      </p:sp>
      <p:sp>
        <p:nvSpPr>
          <p:cNvPr id="24580" name="Tekstvak 29"/>
          <p:cNvSpPr txBox="1">
            <a:spLocks noChangeArrowheads="1"/>
          </p:cNvSpPr>
          <p:nvPr/>
        </p:nvSpPr>
        <p:spPr bwMode="auto">
          <a:xfrm>
            <a:off x="7901364" y="533639"/>
            <a:ext cx="1223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nl-BE" sz="1000" dirty="0" smtClean="0">
                <a:latin typeface="Gill Sans MT" pitchFamily="34" charset="0"/>
              </a:rPr>
              <a:t>EUPHORE smog</a:t>
            </a:r>
          </a:p>
          <a:p>
            <a:pPr eaLnBrk="1" hangingPunct="1"/>
            <a:r>
              <a:rPr lang="fr-FR" altLang="nl-BE" sz="1000" dirty="0" err="1" smtClean="0">
                <a:latin typeface="Gill Sans MT" pitchFamily="34" charset="0"/>
              </a:rPr>
              <a:t>chamber</a:t>
            </a:r>
            <a:r>
              <a:rPr lang="fr-FR" altLang="nl-BE" sz="1000" dirty="0" smtClean="0">
                <a:latin typeface="Gill Sans MT" pitchFamily="34" charset="0"/>
              </a:rPr>
              <a:t> in Valencia</a:t>
            </a:r>
            <a:endParaRPr lang="fr-FR" altLang="nl-BE" sz="1000" dirty="0">
              <a:latin typeface="Gill Sans MT" pitchFamily="34" charset="0"/>
            </a:endParaRPr>
          </a:p>
        </p:txBody>
      </p:sp>
      <p:graphicFrame>
        <p:nvGraphicFramePr>
          <p:cNvPr id="24583" name="Object 8"/>
          <p:cNvGraphicFramePr>
            <a:graphicFrameLocks noChangeAspect="1"/>
          </p:cNvGraphicFramePr>
          <p:nvPr>
            <p:extLst>
              <p:ext uri="{D42A27DB-BD31-4B8C-83A1-F6EECF244321}">
                <p14:modId xmlns:p14="http://schemas.microsoft.com/office/powerpoint/2010/main" val="1526951341"/>
              </p:ext>
            </p:extLst>
          </p:nvPr>
        </p:nvGraphicFramePr>
        <p:xfrm>
          <a:off x="6464011" y="1001110"/>
          <a:ext cx="2371070" cy="3679901"/>
        </p:xfrm>
        <a:graphic>
          <a:graphicData uri="http://schemas.openxmlformats.org/presentationml/2006/ole">
            <mc:AlternateContent xmlns:mc="http://schemas.openxmlformats.org/markup-compatibility/2006">
              <mc:Choice xmlns:v="urn:schemas-microsoft-com:vml" Requires="v">
                <p:oleObj spid="_x0000_s11675" name="Photo Editor Photo" r:id="rId3" imgW="2381582" imgH="3696216" progId="MSPhotoEd.3">
                  <p:embed/>
                </p:oleObj>
              </mc:Choice>
              <mc:Fallback>
                <p:oleObj name="Photo Editor Photo" r:id="rId3" imgW="2381582" imgH="369621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011" y="1001110"/>
                        <a:ext cx="2371070" cy="3679901"/>
                      </a:xfrm>
                      <a:prstGeom prst="rect">
                        <a:avLst/>
                      </a:prstGeom>
                      <a:noFill/>
                      <a:ln>
                        <a:noFill/>
                      </a:ln>
                      <a:effectLst/>
                    </p:spPr>
                  </p:pic>
                </p:oleObj>
              </mc:Fallback>
            </mc:AlternateContent>
          </a:graphicData>
        </a:graphic>
      </p:graphicFrame>
      <p:sp>
        <p:nvSpPr>
          <p:cNvPr id="4" name="TextBox 3"/>
          <p:cNvSpPr txBox="1"/>
          <p:nvPr/>
        </p:nvSpPr>
        <p:spPr>
          <a:xfrm>
            <a:off x="6477886" y="826027"/>
            <a:ext cx="2666114" cy="215444"/>
          </a:xfrm>
          <a:prstGeom prst="rect">
            <a:avLst/>
          </a:prstGeom>
          <a:noFill/>
        </p:spPr>
        <p:txBody>
          <a:bodyPr wrap="none" rtlCol="0">
            <a:spAutoFit/>
          </a:bodyPr>
          <a:lstStyle/>
          <a:p>
            <a:r>
              <a:rPr lang="nl-BE" sz="800" dirty="0"/>
              <a:t>Source: http://www-personal.umich.edu/~twalling/ac.html</a:t>
            </a:r>
          </a:p>
        </p:txBody>
      </p:sp>
      <p:pic>
        <p:nvPicPr>
          <p:cNvPr id="11596" name="Picture 332" descr="D:\Users\karlc\aeronomie\ThesisKarl\Defence\Climatepredic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771538"/>
            <a:ext cx="2619172" cy="20295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592487"/>
            <a:ext cx="4637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dirty="0" smtClean="0">
                <a:solidFill>
                  <a:prstClr val="white"/>
                </a:solidFill>
              </a:rPr>
              <a:t> </a:t>
            </a:r>
            <a:fld id="{3B032377-C103-4EFE-98C1-80A6E5A7472A}" type="slidenum">
              <a:rPr lang="nl-NL" sz="1200" smtClean="0">
                <a:solidFill>
                  <a:prstClr val="white"/>
                </a:solidFil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lang="nl-BE" dirty="0"/>
          </a:p>
        </p:txBody>
      </p:sp>
    </p:spTree>
    <p:extLst>
      <p:ext uri="{BB962C8B-B14F-4D97-AF65-F5344CB8AC3E}">
        <p14:creationId xmlns:p14="http://schemas.microsoft.com/office/powerpoint/2010/main" val="484818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39"/>
            <a:ext cx="8064896" cy="936105"/>
          </a:xfrm>
        </p:spPr>
        <p:txBody>
          <a:bodyPr>
            <a:normAutofit/>
          </a:bodyPr>
          <a:lstStyle/>
          <a:p>
            <a:r>
              <a:rPr lang="nl-BE" b="1" dirty="0" err="1" smtClean="0"/>
              <a:t>Advantages</a:t>
            </a:r>
            <a:r>
              <a:rPr lang="nl-BE" b="1" dirty="0" smtClean="0"/>
              <a:t> </a:t>
            </a:r>
            <a:r>
              <a:rPr lang="nl-BE" b="1" dirty="0" err="1" smtClean="0"/>
              <a:t>and</a:t>
            </a:r>
            <a:r>
              <a:rPr lang="nl-BE" b="1" dirty="0" smtClean="0"/>
              <a:t> </a:t>
            </a:r>
            <a:r>
              <a:rPr lang="nl-BE" b="1" dirty="0" err="1" smtClean="0"/>
              <a:t>limitations</a:t>
            </a:r>
            <a:r>
              <a:rPr lang="nl-BE" b="1" dirty="0" smtClean="0"/>
              <a:t> of </a:t>
            </a:r>
            <a:r>
              <a:rPr lang="nl-BE" b="1" dirty="0" err="1" smtClean="0"/>
              <a:t>models</a:t>
            </a:r>
            <a:endParaRPr lang="nl-BE" b="1" dirty="0"/>
          </a:p>
        </p:txBody>
      </p:sp>
      <p:sp>
        <p:nvSpPr>
          <p:cNvPr id="3" name="Content Placeholder 2"/>
          <p:cNvSpPr>
            <a:spLocks noGrp="1"/>
          </p:cNvSpPr>
          <p:nvPr>
            <p:ph idx="1"/>
          </p:nvPr>
        </p:nvSpPr>
        <p:spPr/>
        <p:txBody>
          <a:bodyPr/>
          <a:lstStyle/>
          <a:p>
            <a:pPr marL="457200" indent="-457200">
              <a:buFont typeface="Wingdings" panose="05000000000000000000" pitchFamily="2" charset="2"/>
              <a:buChar char="§"/>
            </a:pPr>
            <a:r>
              <a:rPr lang="nl-BE" sz="2400" dirty="0" err="1"/>
              <a:t>M</a:t>
            </a:r>
            <a:r>
              <a:rPr lang="nl-BE" sz="2400" dirty="0" err="1" smtClean="0"/>
              <a:t>odels</a:t>
            </a:r>
            <a:r>
              <a:rPr lang="nl-BE" sz="2400" dirty="0" smtClean="0"/>
              <a:t> </a:t>
            </a:r>
            <a:r>
              <a:rPr lang="nl-BE" sz="2400" dirty="0" err="1" smtClean="0"/>
              <a:t>for</a:t>
            </a:r>
            <a:r>
              <a:rPr lang="nl-BE" sz="2400" dirty="0" smtClean="0"/>
              <a:t> aerosol </a:t>
            </a:r>
            <a:r>
              <a:rPr lang="nl-BE" sz="2400" dirty="0" err="1" smtClean="0"/>
              <a:t>formation</a:t>
            </a:r>
            <a:r>
              <a:rPr lang="nl-BE" sz="2400" dirty="0" smtClean="0"/>
              <a:t> </a:t>
            </a:r>
            <a:r>
              <a:rPr lang="nl-BE" sz="2400" dirty="0" err="1" smtClean="0"/>
              <a:t>might</a:t>
            </a:r>
            <a:r>
              <a:rPr lang="nl-BE" sz="2400" dirty="0" smtClean="0"/>
              <a:t> </a:t>
            </a:r>
            <a:r>
              <a:rPr lang="nl-BE" sz="2400" dirty="0" err="1" smtClean="0"/>
              <a:t>improve</a:t>
            </a:r>
            <a:r>
              <a:rPr lang="nl-BE" sz="2400" dirty="0" smtClean="0"/>
              <a:t/>
            </a:r>
            <a:br>
              <a:rPr lang="nl-BE" sz="2400" dirty="0" smtClean="0"/>
            </a:br>
            <a:r>
              <a:rPr lang="nl-BE" sz="2400" dirty="0" err="1" smtClean="0"/>
              <a:t>simulation</a:t>
            </a:r>
            <a:r>
              <a:rPr lang="nl-BE" sz="2400" dirty="0" smtClean="0"/>
              <a:t> of </a:t>
            </a:r>
            <a:r>
              <a:rPr lang="nl-BE" sz="2400" dirty="0" err="1" smtClean="0"/>
              <a:t>climate</a:t>
            </a:r>
            <a:r>
              <a:rPr lang="nl-BE" sz="2400" dirty="0" smtClean="0"/>
              <a:t> change </a:t>
            </a:r>
            <a:r>
              <a:rPr lang="nl-BE" sz="2400" dirty="0" err="1" smtClean="0"/>
              <a:t>and</a:t>
            </a:r>
            <a:r>
              <a:rPr lang="nl-BE" sz="2400" dirty="0" smtClean="0"/>
              <a:t> air </a:t>
            </a:r>
            <a:r>
              <a:rPr lang="nl-BE" sz="2400" dirty="0" err="1" smtClean="0"/>
              <a:t>quality</a:t>
            </a:r>
            <a:endParaRPr lang="nl-BE" sz="2400" dirty="0" smtClean="0"/>
          </a:p>
          <a:p>
            <a:r>
              <a:rPr lang="nl-BE" dirty="0" smtClean="0"/>
              <a:t>BUT</a:t>
            </a:r>
          </a:p>
          <a:p>
            <a:pPr marL="342900" indent="-342900">
              <a:buFont typeface="Wingdings" panose="05000000000000000000" pitchFamily="2" charset="2"/>
              <a:buChar char="§"/>
            </a:pPr>
            <a:r>
              <a:rPr lang="nl-BE" sz="2400" dirty="0" err="1" smtClean="0"/>
              <a:t>Myriads</a:t>
            </a:r>
            <a:r>
              <a:rPr lang="nl-BE" sz="2400" dirty="0" smtClean="0"/>
              <a:t> of </a:t>
            </a:r>
            <a:r>
              <a:rPr lang="nl-BE" sz="2400" dirty="0" err="1" smtClean="0"/>
              <a:t>chemical</a:t>
            </a:r>
            <a:r>
              <a:rPr lang="nl-BE" sz="2400" dirty="0" smtClean="0"/>
              <a:t> </a:t>
            </a:r>
            <a:r>
              <a:rPr lang="nl-BE" sz="2400" dirty="0" err="1" smtClean="0"/>
              <a:t>compounds</a:t>
            </a:r>
            <a:r>
              <a:rPr lang="nl-BE" sz="2400" dirty="0" smtClean="0"/>
              <a:t> </a:t>
            </a:r>
            <a:r>
              <a:rPr lang="nl-BE" sz="2400" dirty="0" err="1" smtClean="0"/>
              <a:t>and</a:t>
            </a:r>
            <a:r>
              <a:rPr lang="nl-BE" sz="2400" dirty="0" smtClean="0"/>
              <a:t> </a:t>
            </a:r>
            <a:r>
              <a:rPr lang="nl-BE" sz="2400" dirty="0" err="1" smtClean="0"/>
              <a:t>reactions</a:t>
            </a:r>
            <a:r>
              <a:rPr lang="nl-BE" sz="2400" dirty="0" smtClean="0"/>
              <a:t/>
            </a:r>
            <a:br>
              <a:rPr lang="nl-BE" sz="2400" dirty="0" smtClean="0"/>
            </a:br>
            <a:r>
              <a:rPr lang="nl-BE" sz="2400" dirty="0" err="1" smtClean="0"/>
              <a:t>involved</a:t>
            </a:r>
            <a:r>
              <a:rPr lang="nl-BE" sz="2400" dirty="0" smtClean="0"/>
              <a:t>, </a:t>
            </a:r>
            <a:r>
              <a:rPr lang="nl-BE" sz="2400" dirty="0" err="1" smtClean="0"/>
              <a:t>also</a:t>
            </a:r>
            <a:r>
              <a:rPr lang="nl-BE" sz="2400" dirty="0" smtClean="0"/>
              <a:t> </a:t>
            </a:r>
            <a:r>
              <a:rPr lang="nl-BE" sz="2400" dirty="0" err="1" smtClean="0"/>
              <a:t>physical</a:t>
            </a:r>
            <a:r>
              <a:rPr lang="nl-BE" sz="2400" dirty="0" smtClean="0"/>
              <a:t> </a:t>
            </a:r>
            <a:r>
              <a:rPr lang="nl-BE" sz="2400" dirty="0" err="1" smtClean="0"/>
              <a:t>processes</a:t>
            </a:r>
            <a:endParaRPr lang="nl-BE" sz="2400" dirty="0" smtClean="0"/>
          </a:p>
          <a:p>
            <a:pPr marL="342900" indent="-342900">
              <a:buFont typeface="Wingdings" panose="05000000000000000000" pitchFamily="2" charset="2"/>
              <a:buChar char="§"/>
            </a:pPr>
            <a:r>
              <a:rPr lang="nl-BE" sz="2400" dirty="0" smtClean="0"/>
              <a:t>but in most cases: </a:t>
            </a:r>
            <a:r>
              <a:rPr lang="nl-BE" sz="2400" dirty="0" err="1" smtClean="0"/>
              <a:t>very</a:t>
            </a:r>
            <a:r>
              <a:rPr lang="nl-BE" sz="2400" dirty="0" smtClean="0"/>
              <a:t> </a:t>
            </a:r>
            <a:r>
              <a:rPr lang="nl-BE" sz="2400" dirty="0" err="1" smtClean="0"/>
              <a:t>limited</a:t>
            </a:r>
            <a:r>
              <a:rPr lang="nl-BE" sz="2400" dirty="0" smtClean="0"/>
              <a:t> </a:t>
            </a:r>
            <a:r>
              <a:rPr lang="nl-BE" sz="2400" dirty="0" err="1" smtClean="0"/>
              <a:t>experimental</a:t>
            </a:r>
            <a:r>
              <a:rPr lang="nl-BE" sz="2400" dirty="0" smtClean="0"/>
              <a:t> data!</a:t>
            </a:r>
          </a:p>
          <a:p>
            <a:r>
              <a:rPr lang="nl-BE" dirty="0" smtClean="0"/>
              <a:t>SO</a:t>
            </a:r>
          </a:p>
          <a:p>
            <a:pPr marL="342900" indent="-342900">
              <a:buFont typeface="Wingdings" panose="05000000000000000000" pitchFamily="2" charset="2"/>
              <a:buChar char="§"/>
            </a:pPr>
            <a:r>
              <a:rPr lang="nl-BE" sz="2400" dirty="0" smtClean="0"/>
              <a:t>Model </a:t>
            </a:r>
            <a:r>
              <a:rPr lang="nl-BE" sz="2400" dirty="0" err="1" smtClean="0"/>
              <a:t>development</a:t>
            </a:r>
            <a:r>
              <a:rPr lang="nl-BE" sz="2400" dirty="0" smtClean="0"/>
              <a:t> </a:t>
            </a:r>
            <a:r>
              <a:rPr lang="nl-BE" sz="2400" dirty="0" err="1" smtClean="0"/>
              <a:t>should</a:t>
            </a:r>
            <a:r>
              <a:rPr lang="nl-BE" sz="2400" dirty="0" smtClean="0"/>
              <a:t> </a:t>
            </a:r>
            <a:r>
              <a:rPr lang="nl-BE" sz="2400" dirty="0" err="1" smtClean="0"/>
              <a:t>be</a:t>
            </a:r>
            <a:r>
              <a:rPr lang="nl-BE" sz="2400" dirty="0" smtClean="0"/>
              <a:t> </a:t>
            </a:r>
            <a:r>
              <a:rPr lang="nl-BE" sz="2400" dirty="0" err="1" smtClean="0"/>
              <a:t>guided</a:t>
            </a:r>
            <a:r>
              <a:rPr lang="nl-BE" sz="2400" dirty="0" smtClean="0"/>
              <a:t>/</a:t>
            </a:r>
            <a:r>
              <a:rPr lang="nl-BE" sz="2400" dirty="0" err="1" smtClean="0"/>
              <a:t>controlled</a:t>
            </a:r>
            <a:r>
              <a:rPr lang="nl-BE" sz="2400" dirty="0" smtClean="0"/>
              <a:t> </a:t>
            </a:r>
            <a:r>
              <a:rPr lang="nl-BE" sz="2400" dirty="0" err="1" smtClean="0"/>
              <a:t>by</a:t>
            </a:r>
            <a:r>
              <a:rPr lang="nl-BE" sz="2400" dirty="0" smtClean="0"/>
              <a:t> </a:t>
            </a:r>
            <a:r>
              <a:rPr lang="nl-BE" sz="2400" dirty="0" err="1" smtClean="0"/>
              <a:t>an</a:t>
            </a:r>
            <a:r>
              <a:rPr lang="nl-BE" sz="2400" dirty="0" smtClean="0"/>
              <a:t> </a:t>
            </a:r>
            <a:r>
              <a:rPr lang="nl-BE" sz="2400" dirty="0" err="1" smtClean="0"/>
              <a:t>existing</a:t>
            </a:r>
            <a:r>
              <a:rPr lang="nl-BE" sz="2400" dirty="0" smtClean="0"/>
              <a:t> body of </a:t>
            </a:r>
            <a:r>
              <a:rPr lang="nl-BE" sz="2400" dirty="0" err="1" smtClean="0"/>
              <a:t>experimental</a:t>
            </a:r>
            <a:r>
              <a:rPr lang="nl-BE" sz="2400" dirty="0" smtClean="0"/>
              <a:t> </a:t>
            </a:r>
            <a:r>
              <a:rPr lang="nl-BE" sz="2400" dirty="0" err="1" smtClean="0"/>
              <a:t>results</a:t>
            </a:r>
            <a:r>
              <a:rPr lang="nl-BE" sz="2400" dirty="0" smtClean="0"/>
              <a:t> in smog </a:t>
            </a:r>
            <a:r>
              <a:rPr lang="nl-BE" sz="2400" dirty="0" err="1" smtClean="0"/>
              <a:t>chambers</a:t>
            </a:r>
            <a:endParaRPr lang="nl-BE" sz="2400" dirty="0" smtClean="0"/>
          </a:p>
        </p:txBody>
      </p:sp>
      <p:sp>
        <p:nvSpPr>
          <p:cNvPr id="4" name="Slide Number Placeholder 3"/>
          <p:cNvSpPr>
            <a:spLocks noGrp="1"/>
          </p:cNvSpPr>
          <p:nvPr>
            <p:ph type="sldNum" sz="quarter" idx="12"/>
          </p:nvPr>
        </p:nvSpPr>
        <p:spPr/>
        <p:txBody>
          <a:bodyPr/>
          <a:lstStyle/>
          <a:p>
            <a:fld id="{3B032377-C103-4EFE-98C1-80A6E5A7472A}" type="slidenum">
              <a:rPr lang="nl-NL" smtClean="0"/>
              <a:t>16</a:t>
            </a:fld>
            <a:endParaRPr lang="nl-NL"/>
          </a:p>
        </p:txBody>
      </p:sp>
      <p:pic>
        <p:nvPicPr>
          <p:cNvPr id="13314" name="Picture 2" descr="http://www.cs.toronto.edu/~sme/PMU199-climate-computing/pmu199-2012F/Globe_as_a_gri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0270" y="1124744"/>
            <a:ext cx="2094383" cy="21121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947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descr="D:\Users\karlc\aeronomie\ThesisKarl\Defence\Alphapinenemechanis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70" y="854990"/>
            <a:ext cx="4267200" cy="5727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nl-BE" b="1" dirty="0" smtClean="0"/>
              <a:t>BOREAM model: </a:t>
            </a:r>
            <a:r>
              <a:rPr lang="nl-BE" b="1" dirty="0" err="1" smtClean="0"/>
              <a:t>primary</a:t>
            </a:r>
            <a:r>
              <a:rPr lang="nl-BE" b="1" dirty="0" smtClean="0"/>
              <a:t> gas </a:t>
            </a:r>
            <a:r>
              <a:rPr lang="nl-BE" b="1" dirty="0" err="1" smtClean="0"/>
              <a:t>phase</a:t>
            </a:r>
            <a:r>
              <a:rPr lang="nl-BE" b="1" dirty="0" smtClean="0"/>
              <a:t> </a:t>
            </a:r>
            <a:r>
              <a:rPr lang="nl-BE" b="1" dirty="0" err="1" smtClean="0"/>
              <a:t>chemistry</a:t>
            </a:r>
            <a:endParaRPr lang="nl-BE" b="1" dirty="0"/>
          </a:p>
        </p:txBody>
      </p:sp>
      <p:pic>
        <p:nvPicPr>
          <p:cNvPr id="13314" name="Picture 2" descr="D:\Users\karlc\aeronomie\ThesisKarl\Defence\Alphapinenemechani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70" y="861811"/>
            <a:ext cx="4267200" cy="5727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76292" y="1196976"/>
            <a:ext cx="4044180" cy="4895850"/>
          </a:xfrm>
        </p:spPr>
        <p:txBody>
          <a:bodyPr/>
          <a:lstStyle/>
          <a:p>
            <a:pPr marL="457200" indent="-457200">
              <a:buFont typeface="Wingdings" panose="05000000000000000000" pitchFamily="2" charset="2"/>
              <a:buChar char="§"/>
            </a:pPr>
            <a:r>
              <a:rPr lang="nl-BE" sz="2000" dirty="0" err="1" smtClean="0"/>
              <a:t>Ozonolysis</a:t>
            </a:r>
            <a:r>
              <a:rPr lang="nl-BE" sz="2000" dirty="0" smtClean="0"/>
              <a:t> of </a:t>
            </a:r>
            <a:r>
              <a:rPr lang="el-GR" sz="2000" dirty="0" smtClean="0">
                <a:cs typeface="Times New Roman"/>
              </a:rPr>
              <a:t>α</a:t>
            </a:r>
            <a:r>
              <a:rPr lang="nl-BE" sz="2000" dirty="0" smtClean="0">
                <a:cs typeface="Times New Roman"/>
              </a:rPr>
              <a:t>-</a:t>
            </a:r>
            <a:r>
              <a:rPr lang="nl-BE" sz="2000" dirty="0" err="1" smtClean="0">
                <a:cs typeface="Times New Roman"/>
              </a:rPr>
              <a:t>pinene</a:t>
            </a:r>
            <a:r>
              <a:rPr lang="nl-BE" sz="2000" dirty="0" smtClean="0">
                <a:cs typeface="Times New Roman"/>
              </a:rPr>
              <a:t>: leads </a:t>
            </a:r>
            <a:r>
              <a:rPr lang="nl-BE" sz="2000" dirty="0" err="1" smtClean="0">
                <a:cs typeface="Times New Roman"/>
              </a:rPr>
              <a:t>to</a:t>
            </a:r>
            <a:r>
              <a:rPr lang="nl-BE" sz="2000" dirty="0">
                <a:cs typeface="Times New Roman"/>
              </a:rPr>
              <a:t> </a:t>
            </a:r>
            <a:r>
              <a:rPr lang="nl-BE" sz="2000" dirty="0" smtClean="0">
                <a:cs typeface="Times New Roman"/>
              </a:rPr>
              <a:t>2 </a:t>
            </a:r>
            <a:r>
              <a:rPr lang="nl-BE" sz="2000" dirty="0" err="1" smtClean="0">
                <a:cs typeface="Times New Roman"/>
              </a:rPr>
              <a:t>Criegee-intermediates</a:t>
            </a:r>
            <a:r>
              <a:rPr lang="nl-BE" sz="2000" dirty="0" smtClean="0">
                <a:cs typeface="Times New Roman"/>
              </a:rPr>
              <a:t> </a:t>
            </a:r>
          </a:p>
          <a:p>
            <a:pPr marL="457200" indent="-457200">
              <a:buFont typeface="Wingdings" panose="05000000000000000000" pitchFamily="2" charset="2"/>
              <a:buChar char="§"/>
            </a:pPr>
            <a:r>
              <a:rPr lang="nl-BE" sz="2000" dirty="0" err="1" smtClean="0">
                <a:cs typeface="Times New Roman"/>
              </a:rPr>
              <a:t>Further</a:t>
            </a:r>
            <a:r>
              <a:rPr lang="nl-BE" sz="2000" dirty="0" smtClean="0">
                <a:cs typeface="Times New Roman"/>
              </a:rPr>
              <a:t> </a:t>
            </a:r>
            <a:r>
              <a:rPr lang="nl-BE" sz="2000" dirty="0" err="1" smtClean="0">
                <a:cs typeface="Times New Roman"/>
              </a:rPr>
              <a:t>chemistry</a:t>
            </a:r>
            <a:r>
              <a:rPr lang="nl-BE" sz="2000" dirty="0" smtClean="0">
                <a:cs typeface="Times New Roman"/>
              </a:rPr>
              <a:t>: no direct </a:t>
            </a:r>
            <a:r>
              <a:rPr lang="nl-BE" sz="2000" dirty="0" err="1" smtClean="0">
                <a:cs typeface="Times New Roman"/>
              </a:rPr>
              <a:t>experimental</a:t>
            </a:r>
            <a:r>
              <a:rPr lang="nl-BE" sz="2000" dirty="0" smtClean="0">
                <a:cs typeface="Times New Roman"/>
              </a:rPr>
              <a:t> </a:t>
            </a:r>
            <a:r>
              <a:rPr lang="nl-BE" sz="2000" dirty="0" err="1" smtClean="0">
                <a:cs typeface="Times New Roman"/>
              </a:rPr>
              <a:t>rate</a:t>
            </a:r>
            <a:r>
              <a:rPr lang="nl-BE" sz="2000" dirty="0" smtClean="0">
                <a:cs typeface="Times New Roman"/>
              </a:rPr>
              <a:t> </a:t>
            </a:r>
            <a:r>
              <a:rPr lang="nl-BE" sz="2000" dirty="0" err="1" smtClean="0">
                <a:cs typeface="Times New Roman"/>
              </a:rPr>
              <a:t>determinations</a:t>
            </a:r>
            <a:endParaRPr lang="nl-BE" sz="2000" dirty="0" smtClean="0">
              <a:cs typeface="Times New Roman"/>
            </a:endParaRPr>
          </a:p>
          <a:p>
            <a:pPr marL="457200" indent="-457200">
              <a:buFont typeface="Wingdings" panose="05000000000000000000" pitchFamily="2" charset="2"/>
              <a:buChar char="§"/>
            </a:pPr>
            <a:r>
              <a:rPr lang="nl-BE" sz="2000" dirty="0" err="1" smtClean="0">
                <a:cs typeface="Times New Roman"/>
              </a:rPr>
              <a:t>Based</a:t>
            </a:r>
            <a:r>
              <a:rPr lang="nl-BE" sz="2000" dirty="0" smtClean="0">
                <a:cs typeface="Times New Roman"/>
              </a:rPr>
              <a:t> on </a:t>
            </a:r>
            <a:r>
              <a:rPr lang="nl-BE" sz="2000" dirty="0" err="1" smtClean="0">
                <a:cs typeface="Times New Roman"/>
              </a:rPr>
              <a:t>theoretical</a:t>
            </a:r>
            <a:r>
              <a:rPr lang="nl-BE" sz="2000" dirty="0" smtClean="0">
                <a:cs typeface="Times New Roman"/>
              </a:rPr>
              <a:t> </a:t>
            </a:r>
            <a:r>
              <a:rPr lang="nl-BE" sz="2000" dirty="0" err="1" smtClean="0">
                <a:cs typeface="Times New Roman"/>
              </a:rPr>
              <a:t>calculations</a:t>
            </a:r>
            <a:r>
              <a:rPr lang="nl-BE" sz="2000" dirty="0">
                <a:cs typeface="Times New Roman"/>
              </a:rPr>
              <a:t/>
            </a:r>
            <a:br>
              <a:rPr lang="nl-BE" sz="2000" dirty="0">
                <a:cs typeface="Times New Roman"/>
              </a:rPr>
            </a:br>
            <a:r>
              <a:rPr lang="nl-BE" sz="2000" dirty="0" smtClean="0">
                <a:cs typeface="Times New Roman"/>
              </a:rPr>
              <a:t>(</a:t>
            </a:r>
            <a:r>
              <a:rPr lang="nl-BE" sz="2000" dirty="0" err="1" smtClean="0">
                <a:cs typeface="Times New Roman"/>
              </a:rPr>
              <a:t>Capouet</a:t>
            </a:r>
            <a:r>
              <a:rPr lang="nl-BE" sz="2000" dirty="0" smtClean="0">
                <a:cs typeface="Times New Roman"/>
              </a:rPr>
              <a:t> et al., 2008)</a:t>
            </a:r>
          </a:p>
          <a:p>
            <a:pPr marL="457200" indent="-457200">
              <a:buFont typeface="Wingdings" panose="05000000000000000000" pitchFamily="2" charset="2"/>
              <a:buChar char="§"/>
            </a:pPr>
            <a:r>
              <a:rPr lang="nl-BE" sz="2000" dirty="0" err="1" smtClean="0">
                <a:cs typeface="Times New Roman"/>
              </a:rPr>
              <a:t>Contains</a:t>
            </a:r>
            <a:r>
              <a:rPr lang="nl-BE" sz="2000" dirty="0" smtClean="0">
                <a:cs typeface="Times New Roman"/>
              </a:rPr>
              <a:t> a large </a:t>
            </a:r>
            <a:r>
              <a:rPr lang="nl-BE" sz="2000" dirty="0" err="1" smtClean="0">
                <a:cs typeface="Times New Roman"/>
              </a:rPr>
              <a:t>number</a:t>
            </a:r>
            <a:r>
              <a:rPr lang="nl-BE" sz="2000" dirty="0" smtClean="0">
                <a:cs typeface="Times New Roman"/>
              </a:rPr>
              <a:t> of </a:t>
            </a:r>
            <a:r>
              <a:rPr lang="nl-BE" sz="2000" dirty="0" err="1" smtClean="0">
                <a:cs typeface="Times New Roman"/>
              </a:rPr>
              <a:t>fast</a:t>
            </a:r>
            <a:r>
              <a:rPr lang="nl-BE" sz="2000" dirty="0" smtClean="0">
                <a:cs typeface="Times New Roman"/>
              </a:rPr>
              <a:t>  </a:t>
            </a:r>
            <a:r>
              <a:rPr lang="nl-BE" sz="2000" dirty="0" err="1" smtClean="0">
                <a:cs typeface="Times New Roman"/>
              </a:rPr>
              <a:t>radical</a:t>
            </a:r>
            <a:r>
              <a:rPr lang="nl-BE" sz="2000" dirty="0" smtClean="0">
                <a:cs typeface="Times New Roman"/>
              </a:rPr>
              <a:t> </a:t>
            </a:r>
            <a:r>
              <a:rPr lang="nl-BE" sz="2000" dirty="0" err="1" smtClean="0">
                <a:cs typeface="Times New Roman"/>
              </a:rPr>
              <a:t>reactions</a:t>
            </a:r>
            <a:endParaRPr lang="nl-BE" sz="2000" dirty="0" smtClean="0">
              <a:cs typeface="Times New Roman"/>
            </a:endParaRPr>
          </a:p>
          <a:p>
            <a:pPr marL="446088" indent="-446088">
              <a:buFont typeface="Wingdings" panose="05000000000000000000" pitchFamily="2" charset="2"/>
              <a:buChar char="§"/>
            </a:pPr>
            <a:r>
              <a:rPr lang="nl-BE" sz="2000" dirty="0" smtClean="0"/>
              <a:t>Leads </a:t>
            </a:r>
            <a:r>
              <a:rPr lang="nl-BE" sz="2000" dirty="0" err="1" smtClean="0"/>
              <a:t>to</a:t>
            </a:r>
            <a:r>
              <a:rPr lang="nl-BE" sz="2000" dirty="0" smtClean="0"/>
              <a:t> </a:t>
            </a:r>
            <a:r>
              <a:rPr lang="nl-BE" sz="2000" dirty="0" err="1" smtClean="0"/>
              <a:t>stable</a:t>
            </a:r>
            <a:r>
              <a:rPr lang="nl-BE" sz="2000" dirty="0" smtClean="0"/>
              <a:t> </a:t>
            </a:r>
            <a:r>
              <a:rPr lang="nl-BE" sz="2000" dirty="0" err="1" smtClean="0"/>
              <a:t>molecules</a:t>
            </a:r>
            <a:r>
              <a:rPr lang="nl-BE" sz="2000" dirty="0" smtClean="0"/>
              <a:t>, </a:t>
            </a:r>
            <a:r>
              <a:rPr lang="nl-BE" sz="2000" dirty="0" err="1" smtClean="0"/>
              <a:t>which</a:t>
            </a:r>
            <a:r>
              <a:rPr lang="nl-BE" sz="2000" dirty="0" smtClean="0"/>
              <a:t>    </a:t>
            </a:r>
            <a:r>
              <a:rPr lang="nl-BE" sz="2000" dirty="0" err="1" smtClean="0"/>
              <a:t>react</a:t>
            </a:r>
            <a:r>
              <a:rPr lang="nl-BE" sz="2000" dirty="0" smtClean="0"/>
              <a:t> </a:t>
            </a:r>
            <a:r>
              <a:rPr lang="nl-BE" sz="2000" dirty="0" err="1" smtClean="0"/>
              <a:t>with</a:t>
            </a:r>
            <a:r>
              <a:rPr lang="nl-BE" sz="2000" dirty="0" smtClean="0"/>
              <a:t> OH or </a:t>
            </a:r>
            <a:r>
              <a:rPr lang="nl-BE" sz="2000" dirty="0" err="1" smtClean="0"/>
              <a:t>photolyse</a:t>
            </a:r>
            <a:endParaRPr lang="nl-BE" sz="2000" dirty="0"/>
          </a:p>
          <a:p>
            <a:pPr lvl="1" indent="0">
              <a:buNone/>
            </a:pPr>
            <a:endParaRPr lang="nl-BE" sz="2000" dirty="0" smtClean="0"/>
          </a:p>
        </p:txBody>
      </p:sp>
      <p:sp>
        <p:nvSpPr>
          <p:cNvPr id="4" name="Slide Number Placeholder 3"/>
          <p:cNvSpPr>
            <a:spLocks noGrp="1"/>
          </p:cNvSpPr>
          <p:nvPr>
            <p:ph type="sldNum" sz="quarter" idx="12"/>
          </p:nvPr>
        </p:nvSpPr>
        <p:spPr/>
        <p:txBody>
          <a:bodyPr/>
          <a:lstStyle/>
          <a:p>
            <a:fld id="{3B032377-C103-4EFE-98C1-80A6E5A7472A}" type="slidenum">
              <a:rPr lang="nl-NL" smtClean="0"/>
              <a:t>17</a:t>
            </a:fld>
            <a:endParaRPr lang="nl-NL"/>
          </a:p>
        </p:txBody>
      </p:sp>
      <p:pic>
        <p:nvPicPr>
          <p:cNvPr id="13323" name="Picture 11" descr="D:\Users\karlc\aeronomie\ThesisKarl\Defence\Alphapinenemechanis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549" y="835568"/>
            <a:ext cx="4267200"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Users\karlc\aeronomie\ThesisKarl\Defence\Alphapinenemechanism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70" y="867566"/>
            <a:ext cx="4267200"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D:\Users\karlc\aeronomie\ThesisKarl\Defence\Alphapinenemechanism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651" y="880514"/>
            <a:ext cx="4267200"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D:\Users\karlc\aeronomie\ThesisKarl\Defence\Alphapinenemechanism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549" y="875181"/>
            <a:ext cx="4267200"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D:\Users\karlc\aeronomie\ThesisKarl\Defence\Alphapinenemechanism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870" y="835940"/>
            <a:ext cx="4267200"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D:\Users\karlc\aeronomie\ThesisKarl\Defence\Alphapinenemechanism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549" y="854990"/>
            <a:ext cx="4267200"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Users\karlc\aeronomie\ThesisKarl\Defence\50-NewLogoNegativeBlueBG_5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78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3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3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32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3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3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33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32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33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32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33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331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33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b="1" dirty="0" smtClean="0"/>
              <a:t>Aerosol model: </a:t>
            </a:r>
            <a:r>
              <a:rPr lang="nl-BE" b="1" dirty="0" err="1" smtClean="0"/>
              <a:t>secondary</a:t>
            </a:r>
            <a:r>
              <a:rPr lang="nl-BE" b="1" dirty="0" smtClean="0"/>
              <a:t> </a:t>
            </a:r>
            <a:r>
              <a:rPr lang="nl-BE" b="1" dirty="0" err="1" smtClean="0"/>
              <a:t>chemistry</a:t>
            </a:r>
            <a:endParaRPr lang="nl-BE" b="1" dirty="0"/>
          </a:p>
        </p:txBody>
      </p:sp>
      <p:sp>
        <p:nvSpPr>
          <p:cNvPr id="4" name="Slide Number Placeholder 3"/>
          <p:cNvSpPr>
            <a:spLocks noGrp="1"/>
          </p:cNvSpPr>
          <p:nvPr>
            <p:ph type="sldNum" sz="quarter" idx="12"/>
          </p:nvPr>
        </p:nvSpPr>
        <p:spPr/>
        <p:txBody>
          <a:bodyPr/>
          <a:lstStyle/>
          <a:p>
            <a:fld id="{3B032377-C103-4EFE-98C1-80A6E5A7472A}" type="slidenum">
              <a:rPr lang="nl-NL" smtClean="0"/>
              <a:t>18</a:t>
            </a:fld>
            <a:endParaRPr lang="nl-NL"/>
          </a:p>
        </p:txBody>
      </p:sp>
      <p:sp>
        <p:nvSpPr>
          <p:cNvPr id="6" name="Tijdelijke aanduiding voor inhoud 6"/>
          <p:cNvSpPr txBox="1">
            <a:spLocks/>
          </p:cNvSpPr>
          <p:nvPr/>
        </p:nvSpPr>
        <p:spPr>
          <a:xfrm>
            <a:off x="539552" y="1196976"/>
            <a:ext cx="8280920"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Char char="§"/>
            </a:pPr>
            <a:r>
              <a:rPr lang="en-GB" sz="2400" dirty="0" smtClean="0"/>
              <a:t>1000s of products, each can react, form new products, etc.</a:t>
            </a:r>
          </a:p>
          <a:p>
            <a:pPr marL="457200" indent="-457200">
              <a:buFont typeface="Wingdings" panose="05000000000000000000" pitchFamily="2" charset="2"/>
              <a:buChar char="§"/>
            </a:pPr>
            <a:r>
              <a:rPr lang="en-GB" sz="2400" dirty="0" smtClean="0"/>
              <a:t>Structure </a:t>
            </a:r>
            <a:r>
              <a:rPr lang="en-GB" sz="2400" dirty="0"/>
              <a:t>activity relationships (SARs) to predict what happens </a:t>
            </a:r>
            <a:r>
              <a:rPr lang="en-GB" sz="2400" dirty="0" smtClean="0"/>
              <a:t>in absence of experimental data:</a:t>
            </a:r>
            <a:br>
              <a:rPr lang="en-GB" sz="2400" dirty="0" smtClean="0"/>
            </a:br>
            <a:endParaRPr lang="en-GB" sz="2400" dirty="0" smtClean="0"/>
          </a:p>
          <a:p>
            <a:pPr marL="457200" indent="-457200">
              <a:buFont typeface="Arial" panose="020B0604020202020204" pitchFamily="34" charset="0"/>
              <a:buChar char="•"/>
            </a:pPr>
            <a:endParaRPr lang="en-GB" sz="2400" dirty="0" smtClean="0"/>
          </a:p>
          <a:p>
            <a:pPr marL="457200" indent="-457200">
              <a:buFont typeface="Wingdings" panose="05000000000000000000" pitchFamily="2" charset="2"/>
              <a:buChar char="§"/>
            </a:pPr>
            <a:r>
              <a:rPr lang="en-GB" sz="2400" dirty="0" smtClean="0"/>
              <a:t>Automatic </a:t>
            </a:r>
            <a:r>
              <a:rPr lang="en-GB" sz="2400" dirty="0"/>
              <a:t>generation (</a:t>
            </a:r>
            <a:r>
              <a:rPr lang="en-GB" sz="2400" dirty="0" smtClean="0"/>
              <a:t>GECKO-A </a:t>
            </a:r>
            <a:r>
              <a:rPr lang="en-GB" sz="2400" dirty="0"/>
              <a:t>model, </a:t>
            </a:r>
            <a:r>
              <a:rPr lang="en-GB" sz="2400" dirty="0" err="1"/>
              <a:t>Aumont</a:t>
            </a:r>
            <a:r>
              <a:rPr lang="en-GB" sz="2400" dirty="0"/>
              <a:t> et al. </a:t>
            </a:r>
            <a:r>
              <a:rPr lang="en-GB" sz="2400" dirty="0" smtClean="0"/>
              <a:t>2005)</a:t>
            </a:r>
            <a:endParaRPr lang="en-GB" sz="2400" dirty="0"/>
          </a:p>
          <a:p>
            <a:pPr marL="457200" indent="-457200">
              <a:buFont typeface="Wingdings" panose="05000000000000000000" pitchFamily="2" charset="2"/>
              <a:buChar char="§"/>
            </a:pPr>
            <a:r>
              <a:rPr lang="en-GB" sz="2400" dirty="0" smtClean="0"/>
              <a:t>Complete description: would require millions of species!</a:t>
            </a:r>
          </a:p>
        </p:txBody>
      </p:sp>
      <p:pic>
        <p:nvPicPr>
          <p:cNvPr id="14338" name="Picture 2" descr="D:\Users\karlc\aeronomie\ThesisKarl\Defence\aumontetal2005numberofspec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9" y="4114722"/>
            <a:ext cx="3528392" cy="25174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80012" y="4884113"/>
            <a:ext cx="2512932" cy="1200329"/>
          </a:xfrm>
          <a:prstGeom prst="rect">
            <a:avLst/>
          </a:prstGeom>
          <a:noFill/>
        </p:spPr>
        <p:txBody>
          <a:bodyPr wrap="none" rtlCol="0">
            <a:spAutoFit/>
          </a:bodyPr>
          <a:lstStyle/>
          <a:p>
            <a:r>
              <a:rPr lang="nl-BE" dirty="0" err="1" smtClean="0"/>
              <a:t>Aumont</a:t>
            </a:r>
            <a:r>
              <a:rPr lang="nl-BE" dirty="0" smtClean="0"/>
              <a:t> et al. (2005):</a:t>
            </a:r>
          </a:p>
          <a:p>
            <a:r>
              <a:rPr lang="nl-BE" dirty="0" err="1" smtClean="0"/>
              <a:t>number</a:t>
            </a:r>
            <a:r>
              <a:rPr lang="nl-BE" dirty="0" smtClean="0"/>
              <a:t> of species in </a:t>
            </a:r>
          </a:p>
          <a:p>
            <a:r>
              <a:rPr lang="nl-BE" dirty="0" err="1" smtClean="0"/>
              <a:t>mechanisms</a:t>
            </a:r>
            <a:endParaRPr lang="nl-BE" dirty="0" smtClean="0"/>
          </a:p>
          <a:p>
            <a:r>
              <a:rPr lang="nl-BE" dirty="0" err="1" smtClean="0"/>
              <a:t>generated</a:t>
            </a:r>
            <a:r>
              <a:rPr lang="nl-BE" dirty="0" smtClean="0"/>
              <a:t> </a:t>
            </a:r>
            <a:r>
              <a:rPr lang="nl-BE" dirty="0" err="1" smtClean="0"/>
              <a:t>for</a:t>
            </a:r>
            <a:r>
              <a:rPr lang="nl-BE" dirty="0" smtClean="0"/>
              <a:t> n-</a:t>
            </a:r>
            <a:r>
              <a:rPr lang="nl-BE" dirty="0" err="1" smtClean="0"/>
              <a:t>alkanes</a:t>
            </a:r>
            <a:r>
              <a:rPr lang="nl-BE" dirty="0" smtClean="0"/>
              <a:t> </a:t>
            </a:r>
            <a:endParaRPr lang="nl-BE" dirty="0"/>
          </a:p>
        </p:txBody>
      </p:sp>
      <p:pic>
        <p:nvPicPr>
          <p:cNvPr id="9"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929334" y="2450521"/>
            <a:ext cx="649537" cy="369332"/>
          </a:xfrm>
          <a:prstGeom prst="rect">
            <a:avLst/>
          </a:prstGeom>
          <a:noFill/>
        </p:spPr>
        <p:txBody>
          <a:bodyPr wrap="none" rtlCol="0">
            <a:spAutoFit/>
          </a:bodyPr>
          <a:lstStyle/>
          <a:p>
            <a:r>
              <a:rPr lang="nl-BE" dirty="0" smtClean="0"/>
              <a:t>+ OH</a:t>
            </a:r>
            <a:endParaRPr lang="nl-BE" dirty="0"/>
          </a:p>
        </p:txBody>
      </p:sp>
      <p:pic>
        <p:nvPicPr>
          <p:cNvPr id="13316" name="Picture 4" descr="D:\Users\karlc\aeronomie\ThesisKarl\Defence\ethanolp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3756" y="2204691"/>
            <a:ext cx="636662" cy="225661"/>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D:\Users\karlc\aeronomie\ThesisKarl\Defence\ethanenitr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3703" y="2550466"/>
            <a:ext cx="916769" cy="49476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D:\Users\karlc\aeronomie\ThesisKarl\Defence\Examplemultifunction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165" y="2323546"/>
            <a:ext cx="1889168" cy="94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716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Users\karlc\aeronomie\ThesisKarl\Defence\Examplemultifunctio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853" y="2995113"/>
            <a:ext cx="1983284" cy="995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nl-BE" b="1" dirty="0" smtClean="0"/>
              <a:t>Aerosol model: </a:t>
            </a:r>
            <a:r>
              <a:rPr lang="nl-BE" b="1" dirty="0" err="1" smtClean="0"/>
              <a:t>Generic</a:t>
            </a:r>
            <a:r>
              <a:rPr lang="nl-BE" b="1" dirty="0" smtClean="0"/>
              <a:t> </a:t>
            </a:r>
            <a:r>
              <a:rPr lang="nl-BE" b="1" dirty="0" err="1" smtClean="0"/>
              <a:t>chemistry</a:t>
            </a:r>
            <a:endParaRPr lang="nl-BE" b="1" dirty="0"/>
          </a:p>
        </p:txBody>
      </p:sp>
      <p:sp>
        <p:nvSpPr>
          <p:cNvPr id="4" name="Slide Number Placeholder 3"/>
          <p:cNvSpPr>
            <a:spLocks noGrp="1"/>
          </p:cNvSpPr>
          <p:nvPr>
            <p:ph type="sldNum" sz="quarter" idx="12"/>
          </p:nvPr>
        </p:nvSpPr>
        <p:spPr/>
        <p:txBody>
          <a:bodyPr/>
          <a:lstStyle/>
          <a:p>
            <a:fld id="{3B032377-C103-4EFE-98C1-80A6E5A7472A}" type="slidenum">
              <a:rPr lang="nl-NL" smtClean="0"/>
              <a:t>19</a:t>
            </a:fld>
            <a:endParaRPr lang="nl-NL"/>
          </a:p>
        </p:txBody>
      </p:sp>
      <p:sp>
        <p:nvSpPr>
          <p:cNvPr id="6" name="Tijdelijke aanduiding voor inhoud 6"/>
          <p:cNvSpPr txBox="1">
            <a:spLocks/>
          </p:cNvSpPr>
          <p:nvPr/>
        </p:nvSpPr>
        <p:spPr>
          <a:xfrm>
            <a:off x="539552" y="1196976"/>
            <a:ext cx="8280920"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smtClean="0"/>
              <a:t>To limit number of species in BOREAM. </a:t>
            </a:r>
          </a:p>
          <a:p>
            <a:pPr marL="457200" indent="-457200">
              <a:buFont typeface="Wingdings" panose="05000000000000000000" pitchFamily="2" charset="2"/>
              <a:buChar char="§"/>
            </a:pPr>
            <a:r>
              <a:rPr lang="en-GB" sz="2400" dirty="0"/>
              <a:t>W</a:t>
            </a:r>
            <a:r>
              <a:rPr lang="en-GB" sz="2400" dirty="0" smtClean="0"/>
              <a:t>e “lump” less important species with similar structures (same vapour pressure and one similar group) </a:t>
            </a:r>
          </a:p>
          <a:p>
            <a:pPr marL="457200" indent="-457200">
              <a:buFont typeface="Wingdings" panose="05000000000000000000" pitchFamily="2" charset="2"/>
              <a:buChar char="§"/>
            </a:pPr>
            <a:r>
              <a:rPr lang="en-GB" sz="2400" dirty="0"/>
              <a:t>T</a:t>
            </a:r>
            <a:r>
              <a:rPr lang="en-GB" sz="2400" dirty="0" smtClean="0"/>
              <a:t>reat them as one “generic” compound in the model</a:t>
            </a:r>
          </a:p>
          <a:p>
            <a:pPr marL="673200" lvl="1" indent="-457200">
              <a:buFont typeface="Arial" panose="020B0604020202020204" pitchFamily="34" charset="0"/>
              <a:buChar char="•"/>
            </a:pPr>
            <a:endParaRPr lang="en-US" sz="2400" dirty="0" smtClean="0"/>
          </a:p>
          <a:p>
            <a:pPr marL="673200" lvl="1" indent="-457200">
              <a:buFont typeface="Arial" panose="020B0604020202020204" pitchFamily="34" charset="0"/>
              <a:buChar char="•"/>
            </a:pPr>
            <a:endParaRPr lang="en-US" sz="2400" dirty="0"/>
          </a:p>
          <a:p>
            <a:pPr lvl="1" indent="0">
              <a:buNone/>
            </a:pPr>
            <a:endParaRPr lang="en-US" sz="2400" dirty="0" smtClean="0"/>
          </a:p>
          <a:p>
            <a:pPr marL="457200" indent="-457200">
              <a:buFont typeface="Wingdings" panose="05000000000000000000" pitchFamily="2" charset="2"/>
              <a:buChar char="§"/>
            </a:pPr>
            <a:r>
              <a:rPr lang="en-US" sz="2400" dirty="0" smtClean="0"/>
              <a:t>Defined by </a:t>
            </a:r>
            <a:r>
              <a:rPr lang="en-US" sz="2400" dirty="0"/>
              <a:t>carbon number, </a:t>
            </a:r>
            <a:r>
              <a:rPr lang="en-US" sz="2400" dirty="0" err="1"/>
              <a:t>vapour</a:t>
            </a:r>
            <a:r>
              <a:rPr lang="en-US" sz="2400" dirty="0"/>
              <a:t> </a:t>
            </a:r>
            <a:r>
              <a:rPr lang="en-US" sz="2400" dirty="0" smtClean="0"/>
              <a:t>pressure </a:t>
            </a:r>
            <a:r>
              <a:rPr lang="en-US" sz="2400" dirty="0"/>
              <a:t>and </a:t>
            </a:r>
            <a:r>
              <a:rPr lang="en-US" sz="2400" dirty="0" smtClean="0"/>
              <a:t>one explicit </a:t>
            </a:r>
            <a:r>
              <a:rPr lang="en-US" sz="2400" dirty="0"/>
              <a:t>functional </a:t>
            </a:r>
            <a:r>
              <a:rPr lang="en-US" sz="2400" dirty="0" smtClean="0"/>
              <a:t>group</a:t>
            </a:r>
          </a:p>
          <a:p>
            <a:pPr marL="457200" indent="-457200">
              <a:buFont typeface="Wingdings" panose="05000000000000000000" pitchFamily="2" charset="2"/>
              <a:buChar char="§"/>
            </a:pPr>
            <a:r>
              <a:rPr lang="en-US" sz="2400" dirty="0" smtClean="0"/>
              <a:t>We check which secondary reactions are important in current version. For these reactions, products are treated explicitly</a:t>
            </a:r>
          </a:p>
          <a:p>
            <a:pPr marL="457200" indent="-457200">
              <a:buFont typeface="Wingdings" panose="05000000000000000000" pitchFamily="2" charset="2"/>
              <a:buChar char="§"/>
            </a:pPr>
            <a:r>
              <a:rPr lang="en-US" sz="2400" dirty="0" smtClean="0"/>
              <a:t>BOREAM model: ~10,000 compounds and ~90,000 reactions</a:t>
            </a:r>
            <a:endParaRPr lang="en-US" sz="2400" dirty="0"/>
          </a:p>
          <a:p>
            <a:pPr marL="673200" lvl="1" indent="-457200">
              <a:buFont typeface="Arial" panose="020B0604020202020204" pitchFamily="34" charset="0"/>
              <a:buChar char="•"/>
            </a:pPr>
            <a:endParaRPr lang="en-GB" dirty="0"/>
          </a:p>
        </p:txBody>
      </p:sp>
      <p:sp>
        <p:nvSpPr>
          <p:cNvPr id="7" name="Line 20"/>
          <p:cNvSpPr>
            <a:spLocks noChangeShapeType="1"/>
          </p:cNvSpPr>
          <p:nvPr/>
        </p:nvSpPr>
        <p:spPr bwMode="auto">
          <a:xfrm flipH="1" flipV="1">
            <a:off x="4451547" y="5731515"/>
            <a:ext cx="1" cy="0"/>
          </a:xfrm>
          <a:prstGeom prst="line">
            <a:avLst/>
          </a:prstGeom>
          <a:noFill/>
          <a:ln w="9525">
            <a:solidFill>
              <a:schemeClr val="tx1"/>
            </a:solidFill>
            <a:round/>
            <a:headEnd/>
            <a:tailEnd/>
          </a:ln>
        </p:spPr>
        <p:txBody>
          <a:bodyPr/>
          <a:lstStyle/>
          <a:p>
            <a:endParaRPr lang="fr-FR"/>
          </a:p>
        </p:txBody>
      </p:sp>
      <p:sp>
        <p:nvSpPr>
          <p:cNvPr id="9" name="Rechthoek 15"/>
          <p:cNvSpPr/>
          <p:nvPr/>
        </p:nvSpPr>
        <p:spPr>
          <a:xfrm>
            <a:off x="3160989" y="2924944"/>
            <a:ext cx="1339003" cy="1224136"/>
          </a:xfrm>
          <a:prstGeom prst="rect">
            <a:avLst/>
          </a:prstGeom>
          <a:solidFill>
            <a:schemeClr val="tx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kstvak 16"/>
          <p:cNvSpPr txBox="1"/>
          <p:nvPr/>
        </p:nvSpPr>
        <p:spPr>
          <a:xfrm>
            <a:off x="520072" y="2852936"/>
            <a:ext cx="2736304" cy="1200329"/>
          </a:xfrm>
          <a:prstGeom prst="rect">
            <a:avLst/>
          </a:prstGeom>
          <a:noFill/>
        </p:spPr>
        <p:txBody>
          <a:bodyPr wrap="square" rtlCol="0">
            <a:spAutoFit/>
          </a:bodyPr>
          <a:lstStyle/>
          <a:p>
            <a:r>
              <a:rPr lang="fr-FR" dirty="0" err="1" smtClean="0"/>
              <a:t>Volatility</a:t>
            </a:r>
            <a:r>
              <a:rPr lang="fr-FR" dirty="0" smtClean="0"/>
              <a:t> (</a:t>
            </a:r>
            <a:r>
              <a:rPr lang="fr-FR" dirty="0" err="1" smtClean="0"/>
              <a:t>corresponding</a:t>
            </a:r>
            <a:r>
              <a:rPr lang="fr-FR" dirty="0" smtClean="0"/>
              <a:t> to </a:t>
            </a:r>
            <a:r>
              <a:rPr lang="fr-FR" dirty="0" err="1" smtClean="0"/>
              <a:t>saturated</a:t>
            </a:r>
            <a:r>
              <a:rPr lang="fr-FR" dirty="0" smtClean="0"/>
              <a:t> </a:t>
            </a:r>
            <a:r>
              <a:rPr lang="fr-FR" dirty="0" err="1"/>
              <a:t>v</a:t>
            </a:r>
            <a:r>
              <a:rPr lang="fr-FR" dirty="0" err="1" smtClean="0"/>
              <a:t>apour</a:t>
            </a:r>
            <a:r>
              <a:rPr lang="fr-FR" dirty="0" smtClean="0"/>
              <a:t> pressure </a:t>
            </a:r>
            <a:r>
              <a:rPr lang="fr-FR" dirty="0" err="1" smtClean="0"/>
              <a:t>p</a:t>
            </a:r>
            <a:r>
              <a:rPr lang="fr-FR" baseline="-25000" dirty="0" err="1" smtClean="0"/>
              <a:t>vap,im</a:t>
            </a:r>
            <a:r>
              <a:rPr lang="fr-FR" dirty="0" smtClean="0"/>
              <a:t>) of </a:t>
            </a:r>
            <a:r>
              <a:rPr lang="fr-FR" dirty="0" err="1" smtClean="0"/>
              <a:t>remaining</a:t>
            </a:r>
            <a:r>
              <a:rPr lang="fr-FR" dirty="0" smtClean="0"/>
              <a:t> part</a:t>
            </a:r>
          </a:p>
          <a:p>
            <a:r>
              <a:rPr lang="fr-FR" dirty="0" err="1" smtClean="0"/>
              <a:t>estimated</a:t>
            </a:r>
            <a:endParaRPr lang="fr-FR" dirty="0"/>
          </a:p>
        </p:txBody>
      </p:sp>
      <p:cxnSp>
        <p:nvCxnSpPr>
          <p:cNvPr id="11" name="Rechte verbindingslijn met pijl 18"/>
          <p:cNvCxnSpPr/>
          <p:nvPr/>
        </p:nvCxnSpPr>
        <p:spPr>
          <a:xfrm>
            <a:off x="5436096" y="3637280"/>
            <a:ext cx="936104"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Tekstvak 19"/>
          <p:cNvSpPr txBox="1"/>
          <p:nvPr/>
        </p:nvSpPr>
        <p:spPr>
          <a:xfrm>
            <a:off x="6546382" y="3453100"/>
            <a:ext cx="1770033" cy="400110"/>
          </a:xfrm>
          <a:prstGeom prst="rect">
            <a:avLst/>
          </a:prstGeom>
          <a:noFill/>
        </p:spPr>
        <p:txBody>
          <a:bodyPr wrap="square" rtlCol="0">
            <a:spAutoFit/>
          </a:bodyPr>
          <a:lstStyle/>
          <a:p>
            <a:r>
              <a:rPr lang="fr-FR" sz="2000" dirty="0" smtClean="0"/>
              <a:t>LX9cONO2</a:t>
            </a:r>
            <a:endParaRPr lang="fr-FR" sz="2000" dirty="0"/>
          </a:p>
        </p:txBody>
      </p:sp>
      <p:pic>
        <p:nvPicPr>
          <p:cNvPr id="13"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597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nl-BE" sz="3200" b="1" dirty="0" err="1" smtClean="0"/>
              <a:t>Organic</a:t>
            </a:r>
            <a:r>
              <a:rPr lang="nl-BE" sz="3200" b="1" dirty="0" smtClean="0"/>
              <a:t> aerosol </a:t>
            </a:r>
            <a:r>
              <a:rPr lang="nl-BE" sz="3200" b="1" dirty="0" err="1" smtClean="0"/>
              <a:t>from</a:t>
            </a:r>
            <a:r>
              <a:rPr lang="nl-BE" sz="3200" b="1" dirty="0" smtClean="0"/>
              <a:t> the </a:t>
            </a:r>
            <a:r>
              <a:rPr lang="nl-BE" sz="3200" b="1" dirty="0" err="1" smtClean="0"/>
              <a:t>oxidation</a:t>
            </a:r>
            <a:r>
              <a:rPr lang="nl-BE" sz="3200" b="1" dirty="0" smtClean="0"/>
              <a:t> of </a:t>
            </a:r>
            <a:r>
              <a:rPr lang="nl-BE" sz="3200" b="1" dirty="0" err="1" smtClean="0"/>
              <a:t>biogenic</a:t>
            </a:r>
            <a:r>
              <a:rPr lang="nl-BE" sz="3200" b="1" dirty="0" smtClean="0"/>
              <a:t> </a:t>
            </a:r>
            <a:r>
              <a:rPr lang="nl-BE" sz="3200" b="1" dirty="0" err="1" smtClean="0"/>
              <a:t>organic</a:t>
            </a:r>
            <a:r>
              <a:rPr lang="nl-BE" sz="3200" b="1" dirty="0" smtClean="0"/>
              <a:t> </a:t>
            </a:r>
            <a:r>
              <a:rPr lang="nl-BE" sz="3200" b="1" dirty="0" err="1" smtClean="0"/>
              <a:t>compounds</a:t>
            </a:r>
            <a:r>
              <a:rPr lang="nl-BE" sz="3200" b="1" dirty="0" smtClean="0"/>
              <a:t>: a </a:t>
            </a:r>
            <a:r>
              <a:rPr lang="nl-BE" sz="3200" b="1" dirty="0" err="1" smtClean="0"/>
              <a:t>modelling</a:t>
            </a:r>
            <a:r>
              <a:rPr lang="nl-BE" sz="3200" b="1" dirty="0" smtClean="0"/>
              <a:t> </a:t>
            </a:r>
            <a:r>
              <a:rPr lang="nl-BE" sz="3200" b="1" dirty="0" err="1" smtClean="0"/>
              <a:t>study</a:t>
            </a:r>
            <a:endParaRPr lang="nl-NL" sz="3200" b="1" dirty="0"/>
          </a:p>
        </p:txBody>
      </p:sp>
      <p:sp>
        <p:nvSpPr>
          <p:cNvPr id="7" name="Tijdelijke aanduiding voor inhoud 6"/>
          <p:cNvSpPr>
            <a:spLocks noGrp="1"/>
          </p:cNvSpPr>
          <p:nvPr>
            <p:ph idx="1"/>
          </p:nvPr>
        </p:nvSpPr>
        <p:spPr/>
        <p:txBody>
          <a:bodyPr/>
          <a:lstStyle/>
          <a:p>
            <a:r>
              <a:rPr lang="en-GB" sz="3200" dirty="0" smtClean="0"/>
              <a:t>Outline</a:t>
            </a:r>
          </a:p>
          <a:p>
            <a:pPr lvl="1"/>
            <a:r>
              <a:rPr lang="en-GB" dirty="0" smtClean="0"/>
              <a:t>The atmosphere and volatile organic compounds</a:t>
            </a:r>
          </a:p>
          <a:p>
            <a:pPr lvl="1"/>
            <a:r>
              <a:rPr lang="en-GB" dirty="0"/>
              <a:t>O</a:t>
            </a:r>
            <a:r>
              <a:rPr lang="en-GB" dirty="0" smtClean="0"/>
              <a:t>rganic aerosols: </a:t>
            </a:r>
          </a:p>
          <a:p>
            <a:pPr lvl="2">
              <a:buFont typeface="Arial" panose="020B0604020202020204" pitchFamily="34" charset="0"/>
              <a:buChar char="•"/>
            </a:pPr>
            <a:r>
              <a:rPr lang="en-GB" dirty="0" smtClean="0"/>
              <a:t>How formed?</a:t>
            </a:r>
            <a:endParaRPr lang="en-GB" dirty="0"/>
          </a:p>
          <a:p>
            <a:pPr lvl="2">
              <a:buFont typeface="Arial" panose="020B0604020202020204" pitchFamily="34" charset="0"/>
              <a:buChar char="•"/>
            </a:pPr>
            <a:r>
              <a:rPr lang="en-GB" dirty="0"/>
              <a:t>W</a:t>
            </a:r>
            <a:r>
              <a:rPr lang="en-GB" dirty="0" smtClean="0"/>
              <a:t>hy of importance?</a:t>
            </a:r>
          </a:p>
          <a:p>
            <a:pPr lvl="1"/>
            <a:r>
              <a:rPr lang="en-GB" dirty="0" smtClean="0"/>
              <a:t>BOREAM Model for biogenic organic aerosol formation</a:t>
            </a:r>
          </a:p>
          <a:p>
            <a:pPr lvl="1"/>
            <a:r>
              <a:rPr lang="en-GB" dirty="0" smtClean="0"/>
              <a:t>Model results: Comparisons with chamber experiments</a:t>
            </a:r>
            <a:endParaRPr lang="en-GB" dirty="0"/>
          </a:p>
          <a:p>
            <a:pPr lvl="2">
              <a:buFont typeface="Arial" panose="020B0604020202020204" pitchFamily="34" charset="0"/>
              <a:buChar char="•"/>
            </a:pPr>
            <a:r>
              <a:rPr lang="en-GB" dirty="0" smtClean="0"/>
              <a:t>How well do we model aerosol from </a:t>
            </a:r>
            <a:r>
              <a:rPr lang="el-GR" dirty="0" smtClean="0"/>
              <a:t>α</a:t>
            </a:r>
            <a:r>
              <a:rPr lang="nl-BE" dirty="0" smtClean="0"/>
              <a:t>- </a:t>
            </a:r>
            <a:r>
              <a:rPr lang="nl-BE" dirty="0" err="1" smtClean="0"/>
              <a:t>and</a:t>
            </a:r>
            <a:r>
              <a:rPr lang="nl-BE" dirty="0" smtClean="0"/>
              <a:t> </a:t>
            </a:r>
            <a:r>
              <a:rPr lang="el-GR" dirty="0" smtClean="0"/>
              <a:t>β</a:t>
            </a:r>
            <a:r>
              <a:rPr lang="nl-BE" dirty="0" smtClean="0"/>
              <a:t>-</a:t>
            </a:r>
            <a:r>
              <a:rPr lang="nl-BE" dirty="0" err="1" smtClean="0"/>
              <a:t>pinene</a:t>
            </a:r>
            <a:r>
              <a:rPr lang="nl-BE" dirty="0" smtClean="0"/>
              <a:t>?</a:t>
            </a:r>
          </a:p>
          <a:p>
            <a:pPr lvl="2">
              <a:buFont typeface="Arial" panose="020B0604020202020204" pitchFamily="34" charset="0"/>
              <a:buChar char="•"/>
            </a:pPr>
            <a:r>
              <a:rPr lang="nl-BE" dirty="0" smtClean="0"/>
              <a:t>“</a:t>
            </a:r>
            <a:r>
              <a:rPr lang="nl-BE" dirty="0" err="1" smtClean="0"/>
              <a:t>Ageing</a:t>
            </a:r>
            <a:r>
              <a:rPr lang="nl-BE" dirty="0" smtClean="0"/>
              <a:t>” of </a:t>
            </a:r>
            <a:r>
              <a:rPr lang="nl-BE" dirty="0" err="1" smtClean="0"/>
              <a:t>aerosols</a:t>
            </a:r>
            <a:endParaRPr lang="en-GB" dirty="0" smtClean="0"/>
          </a:p>
          <a:p>
            <a:pPr lvl="1"/>
            <a:r>
              <a:rPr lang="en-GB" dirty="0" smtClean="0"/>
              <a:t>For global modelling: Parameterisation</a:t>
            </a:r>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7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GB" sz="3200" b="1" dirty="0"/>
              <a:t>Modelling of gas/particle partitioning</a:t>
            </a:r>
            <a:endParaRPr lang="en-GB" altLang="nl-BE" sz="3200" b="1" dirty="0" smtClean="0">
              <a:solidFill>
                <a:srgbClr val="0000CC"/>
              </a:solidFill>
            </a:endParaRPr>
          </a:p>
        </p:txBody>
      </p:sp>
      <mc:AlternateContent xmlns:mc="http://schemas.openxmlformats.org/markup-compatibility/2006" xmlns:a14="http://schemas.microsoft.com/office/drawing/2010/main">
        <mc:Choice Requires="a14">
          <p:sp>
            <p:nvSpPr>
              <p:cNvPr id="1028" name="Rectangle 3"/>
              <p:cNvSpPr>
                <a:spLocks noGrp="1" noChangeArrowheads="1"/>
              </p:cNvSpPr>
              <p:nvPr>
                <p:ph type="body" idx="1"/>
              </p:nvPr>
            </p:nvSpPr>
            <p:spPr>
              <a:xfrm>
                <a:off x="642938" y="1111248"/>
                <a:ext cx="8229600" cy="4530725"/>
              </a:xfrm>
            </p:spPr>
            <p:txBody>
              <a:bodyPr/>
              <a:lstStyle/>
              <a:p>
                <a:pPr marL="342900" indent="-342900" eaLnBrk="1" hangingPunct="1">
                  <a:buFont typeface="Wingdings" panose="05000000000000000000" pitchFamily="2" charset="2"/>
                  <a:buChar char="§"/>
                </a:pPr>
                <a:r>
                  <a:rPr lang="nl-BE" altLang="nl-BE" sz="2400" dirty="0" smtClean="0"/>
                  <a:t>Molecules </a:t>
                </a:r>
                <a:r>
                  <a:rPr lang="nl-BE" altLang="nl-BE" sz="2400" dirty="0" err="1" smtClean="0"/>
                  <a:t>can</a:t>
                </a:r>
                <a:r>
                  <a:rPr lang="nl-BE" altLang="nl-BE" sz="2400" dirty="0" smtClean="0"/>
                  <a:t> </a:t>
                </a:r>
                <a:r>
                  <a:rPr lang="nl-BE" altLang="nl-BE" sz="2400" dirty="0" err="1" smtClean="0"/>
                  <a:t>partition</a:t>
                </a:r>
                <a:r>
                  <a:rPr lang="nl-BE" altLang="nl-BE" sz="2400" dirty="0" smtClean="0"/>
                  <a:t> </a:t>
                </a:r>
                <a:r>
                  <a:rPr lang="nl-BE" altLang="nl-BE" sz="2400" dirty="0" err="1" smtClean="0"/>
                  <a:t>between</a:t>
                </a:r>
                <a:r>
                  <a:rPr lang="nl-BE" altLang="nl-BE" sz="2400" dirty="0" smtClean="0"/>
                  <a:t> </a:t>
                </a:r>
                <a:r>
                  <a:rPr lang="nl-BE" altLang="nl-BE" sz="2400" dirty="0" err="1" smtClean="0"/>
                  <a:t>particulate</a:t>
                </a:r>
                <a:r>
                  <a:rPr lang="nl-BE" altLang="nl-BE" sz="2400" dirty="0" smtClean="0"/>
                  <a:t> </a:t>
                </a:r>
                <a:r>
                  <a:rPr lang="nl-BE" altLang="nl-BE" sz="2400" dirty="0" err="1" smtClean="0"/>
                  <a:t>and</a:t>
                </a:r>
                <a:r>
                  <a:rPr lang="nl-BE" altLang="nl-BE" sz="2400" dirty="0" smtClean="0"/>
                  <a:t> gas </a:t>
                </a:r>
                <a:r>
                  <a:rPr lang="nl-BE" altLang="nl-BE" sz="2400" dirty="0" err="1" smtClean="0"/>
                  <a:t>phase</a:t>
                </a:r>
                <a:endParaRPr lang="nl-BE" altLang="nl-BE" sz="2400" dirty="0" smtClean="0"/>
              </a:p>
              <a:p>
                <a:pPr marL="342900" indent="-342900">
                  <a:buFont typeface="Wingdings" panose="05000000000000000000" pitchFamily="2" charset="2"/>
                  <a:buChar char="§"/>
                </a:pPr>
                <a:r>
                  <a:rPr lang="nl-BE" altLang="nl-BE" sz="2400" dirty="0" err="1"/>
                  <a:t>P</a:t>
                </a:r>
                <a:r>
                  <a:rPr lang="nl-BE" altLang="nl-BE" sz="2400" dirty="0" err="1" smtClean="0"/>
                  <a:t>artitioning</a:t>
                </a:r>
                <a:r>
                  <a:rPr lang="nl-BE" altLang="nl-BE" sz="2400" dirty="0" smtClean="0"/>
                  <a:t> </a:t>
                </a:r>
                <a:r>
                  <a:rPr lang="nl-BE" altLang="nl-BE" sz="2400" dirty="0" err="1" smtClean="0"/>
                  <a:t>coefficient</a:t>
                </a:r>
                <a:r>
                  <a:rPr lang="nl-BE" altLang="nl-BE" sz="2400" dirty="0" smtClean="0"/>
                  <a:t> (</a:t>
                </a:r>
                <a:r>
                  <a:rPr lang="nl-BE" altLang="nl-BE" sz="2400" dirty="0" err="1" smtClean="0"/>
                  <a:t>Pankow</a:t>
                </a:r>
                <a:r>
                  <a:rPr lang="nl-BE" altLang="nl-BE" sz="2400" dirty="0" smtClean="0"/>
                  <a:t>, 1994</a:t>
                </a:r>
                <a:r>
                  <a:rPr lang="nl-BE" altLang="nl-BE" sz="2400" dirty="0"/>
                  <a:t>) </a:t>
                </a:r>
                <a:r>
                  <a:rPr lang="nl-BE" altLang="nl-BE" sz="2400" dirty="0" smtClean="0"/>
                  <a:t>:</a:t>
                </a:r>
              </a:p>
              <a:p>
                <a:endParaRPr lang="nl-BE" altLang="nl-BE" sz="2400" b="1" dirty="0" smtClean="0"/>
              </a:p>
              <a:p>
                <a:pPr/>
                <a14:m>
                  <m:oMathPara xmlns:m="http://schemas.openxmlformats.org/officeDocument/2006/math">
                    <m:oMathParaPr>
                      <m:jc m:val="centerGroup"/>
                    </m:oMathParaPr>
                    <m:oMath xmlns:m="http://schemas.openxmlformats.org/officeDocument/2006/math">
                      <m:sSub>
                        <m:sSubPr>
                          <m:ctrlPr>
                            <a:rPr lang="nl-BE" altLang="nl-BE" sz="2000" b="1" i="1">
                              <a:latin typeface="Cambria Math"/>
                            </a:rPr>
                          </m:ctrlPr>
                        </m:sSubPr>
                        <m:e>
                          <m:r>
                            <a:rPr lang="nl-BE" altLang="nl-BE" sz="2000" b="1" i="1">
                              <a:latin typeface="Cambria Math"/>
                            </a:rPr>
                            <m:t>𝑲</m:t>
                          </m:r>
                        </m:e>
                        <m:sub>
                          <m:r>
                            <a:rPr lang="nl-BE" altLang="nl-BE" sz="2000" b="1" i="1">
                              <a:latin typeface="Cambria Math"/>
                            </a:rPr>
                            <m:t>𝒑</m:t>
                          </m:r>
                          <m:r>
                            <a:rPr lang="nl-BE" altLang="nl-BE" sz="2000" b="1" i="1">
                              <a:latin typeface="Cambria Math"/>
                            </a:rPr>
                            <m:t>,</m:t>
                          </m:r>
                          <m:r>
                            <a:rPr lang="nl-BE" altLang="nl-BE" sz="2000" b="1" i="1">
                              <a:latin typeface="Cambria Math"/>
                            </a:rPr>
                            <m:t>𝒊</m:t>
                          </m:r>
                        </m:sub>
                      </m:sSub>
                      <m:r>
                        <a:rPr lang="nl-BE" altLang="nl-BE" sz="2000" b="1" i="1">
                          <a:latin typeface="Cambria Math"/>
                        </a:rPr>
                        <m:t>=</m:t>
                      </m:r>
                      <m:f>
                        <m:fPr>
                          <m:ctrlPr>
                            <a:rPr lang="nl-BE" altLang="nl-BE" sz="2000" b="1" i="1">
                              <a:latin typeface="Cambria Math"/>
                            </a:rPr>
                          </m:ctrlPr>
                        </m:fPr>
                        <m:num>
                          <m:sSub>
                            <m:sSubPr>
                              <m:ctrlPr>
                                <a:rPr lang="nl-BE" altLang="nl-BE" sz="2000" b="1" i="1">
                                  <a:latin typeface="Cambria Math"/>
                                </a:rPr>
                              </m:ctrlPr>
                            </m:sSubPr>
                            <m:e>
                              <m:r>
                                <a:rPr lang="nl-BE" altLang="nl-BE" sz="2000" b="1" i="1">
                                  <a:latin typeface="Cambria Math"/>
                                </a:rPr>
                                <m:t>𝑪</m:t>
                              </m:r>
                            </m:e>
                            <m:sub>
                              <m:r>
                                <a:rPr lang="nl-BE" altLang="nl-BE" sz="2000" b="1" i="1">
                                  <a:latin typeface="Cambria Math"/>
                                </a:rPr>
                                <m:t>𝒑</m:t>
                              </m:r>
                              <m:r>
                                <a:rPr lang="nl-BE" altLang="nl-BE" sz="2000" b="1" i="1">
                                  <a:latin typeface="Cambria Math"/>
                                </a:rPr>
                                <m:t>,</m:t>
                              </m:r>
                              <m:r>
                                <a:rPr lang="nl-BE" altLang="nl-BE" sz="2000" b="1" i="1">
                                  <a:latin typeface="Cambria Math"/>
                                </a:rPr>
                                <m:t>𝒊</m:t>
                              </m:r>
                            </m:sub>
                          </m:sSub>
                        </m:num>
                        <m:den>
                          <m:sSub>
                            <m:sSubPr>
                              <m:ctrlPr>
                                <a:rPr lang="nl-BE" altLang="nl-BE" sz="2000" b="1" i="1">
                                  <a:latin typeface="Cambria Math"/>
                                </a:rPr>
                              </m:ctrlPr>
                            </m:sSubPr>
                            <m:e>
                              <m:r>
                                <a:rPr lang="nl-BE" altLang="nl-BE" sz="2000" b="1" i="1">
                                  <a:latin typeface="Cambria Math"/>
                                </a:rPr>
                                <m:t>𝑪</m:t>
                              </m:r>
                            </m:e>
                            <m:sub>
                              <m:r>
                                <a:rPr lang="nl-BE" altLang="nl-BE" sz="2000" b="1" i="1">
                                  <a:latin typeface="Cambria Math"/>
                                </a:rPr>
                                <m:t>𝒈</m:t>
                              </m:r>
                              <m:r>
                                <a:rPr lang="nl-BE" altLang="nl-BE" sz="2000" b="1" i="1">
                                  <a:latin typeface="Cambria Math"/>
                                </a:rPr>
                                <m:t>,</m:t>
                              </m:r>
                              <m:r>
                                <a:rPr lang="nl-BE" altLang="nl-BE" sz="2000" b="1" i="1">
                                  <a:latin typeface="Cambria Math"/>
                                </a:rPr>
                                <m:t>𝒊</m:t>
                              </m:r>
                            </m:sub>
                          </m:sSub>
                          <m:d>
                            <m:dPr>
                              <m:begChr m:val="["/>
                              <m:endChr m:val="]"/>
                              <m:ctrlPr>
                                <a:rPr lang="nl-BE" altLang="nl-BE" sz="2000" b="1" i="1">
                                  <a:latin typeface="Cambria Math"/>
                                </a:rPr>
                              </m:ctrlPr>
                            </m:dPr>
                            <m:e>
                              <m:sSub>
                                <m:sSubPr>
                                  <m:ctrlPr>
                                    <a:rPr lang="nl-BE" altLang="nl-BE" sz="2000" b="1" i="1">
                                      <a:latin typeface="Cambria Math"/>
                                    </a:rPr>
                                  </m:ctrlPr>
                                </m:sSubPr>
                                <m:e>
                                  <m:r>
                                    <a:rPr lang="nl-BE" altLang="nl-BE" sz="2000" b="1" i="1">
                                      <a:latin typeface="Cambria Math"/>
                                    </a:rPr>
                                    <m:t>𝑴</m:t>
                                  </m:r>
                                </m:e>
                                <m:sub>
                                  <m:r>
                                    <a:rPr lang="nl-BE" altLang="nl-BE" sz="2000" b="1" i="1">
                                      <a:latin typeface="Cambria Math"/>
                                    </a:rPr>
                                    <m:t>𝑶</m:t>
                                  </m:r>
                                </m:sub>
                              </m:sSub>
                            </m:e>
                          </m:d>
                        </m:den>
                      </m:f>
                      <m:r>
                        <a:rPr lang="nl-BE" altLang="nl-BE" sz="2000" b="1" i="1">
                          <a:latin typeface="Cambria Math"/>
                        </a:rPr>
                        <m:t>=</m:t>
                      </m:r>
                      <m:f>
                        <m:fPr>
                          <m:ctrlPr>
                            <a:rPr lang="nl-BE" altLang="nl-BE" sz="2000" b="1" i="1">
                              <a:latin typeface="Cambria Math"/>
                            </a:rPr>
                          </m:ctrlPr>
                        </m:fPr>
                        <m:num>
                          <m:r>
                            <a:rPr lang="nl-BE" altLang="nl-BE" sz="2000" b="1" i="1">
                              <a:latin typeface="Cambria Math"/>
                            </a:rPr>
                            <m:t>𝑹𝑻</m:t>
                          </m:r>
                        </m:num>
                        <m:den>
                          <m:sSub>
                            <m:sSubPr>
                              <m:ctrlPr>
                                <a:rPr lang="nl-BE" altLang="nl-BE" sz="2000" b="1" i="1">
                                  <a:latin typeface="Cambria Math"/>
                                </a:rPr>
                              </m:ctrlPr>
                            </m:sSubPr>
                            <m:e>
                              <m:r>
                                <a:rPr lang="nl-BE" altLang="nl-BE" sz="2000" b="1">
                                  <a:latin typeface="Cambria Math"/>
                                </a:rPr>
                                <m:t>𝐌𝐖</m:t>
                              </m:r>
                            </m:e>
                            <m:sub>
                              <m:r>
                                <a:rPr lang="nl-BE" altLang="nl-BE" sz="2000" b="1" i="0">
                                  <a:latin typeface="Cambria Math"/>
                                </a:rPr>
                                <m:t>𝐎𝐌</m:t>
                              </m:r>
                            </m:sub>
                          </m:sSub>
                          <m:sSub>
                            <m:sSubPr>
                              <m:ctrlPr>
                                <a:rPr lang="el-GR" altLang="nl-BE" sz="2000" b="1" i="1">
                                  <a:latin typeface="Cambria Math"/>
                                </a:rPr>
                              </m:ctrlPr>
                            </m:sSubPr>
                            <m:e>
                              <m:r>
                                <m:rPr>
                                  <m:sty m:val="p"/>
                                </m:rPr>
                                <a:rPr lang="el-GR" altLang="nl-BE" sz="2000" b="1" i="1">
                                  <a:latin typeface="Cambria Math"/>
                                </a:rPr>
                                <m:t>ζ</m:t>
                              </m:r>
                            </m:e>
                            <m:sub>
                              <m:r>
                                <a:rPr lang="nl-BE" altLang="nl-BE" sz="2000" b="1" i="1">
                                  <a:latin typeface="Cambria Math"/>
                                </a:rPr>
                                <m:t>𝒊</m:t>
                              </m:r>
                            </m:sub>
                          </m:sSub>
                          <m:sSubSup>
                            <m:sSubSupPr>
                              <m:ctrlPr>
                                <a:rPr lang="el-GR" altLang="nl-BE" sz="2000" b="1" i="1">
                                  <a:latin typeface="Cambria Math"/>
                                </a:rPr>
                              </m:ctrlPr>
                            </m:sSubSupPr>
                            <m:e>
                              <m:r>
                                <a:rPr lang="nl-BE" altLang="nl-BE" sz="2000" b="1" i="1">
                                  <a:latin typeface="Cambria Math"/>
                                </a:rPr>
                                <m:t>𝒑</m:t>
                              </m:r>
                            </m:e>
                            <m:sub>
                              <m:r>
                                <a:rPr lang="nl-BE" altLang="nl-BE" sz="2000" b="1" i="1">
                                  <a:latin typeface="Cambria Math"/>
                                </a:rPr>
                                <m:t>𝑳</m:t>
                              </m:r>
                              <m:r>
                                <a:rPr lang="nl-BE" altLang="nl-BE" sz="2000" b="1" i="1">
                                  <a:latin typeface="Cambria Math"/>
                                </a:rPr>
                                <m:t>,</m:t>
                              </m:r>
                              <m:r>
                                <a:rPr lang="nl-BE" altLang="nl-BE" sz="2000" b="1" i="1">
                                  <a:latin typeface="Cambria Math"/>
                                </a:rPr>
                                <m:t>𝒊</m:t>
                              </m:r>
                            </m:sub>
                            <m:sup/>
                          </m:sSubSup>
                        </m:den>
                      </m:f>
                    </m:oMath>
                  </m:oMathPara>
                </a14:m>
                <a:endParaRPr lang="nl-BE" altLang="nl-BE" sz="2000" dirty="0" smtClean="0"/>
              </a:p>
              <a:p>
                <a:pPr eaLnBrk="1" hangingPunct="1"/>
                <a:endParaRPr lang="nl-BE" altLang="nl-BE" sz="2000" dirty="0" smtClean="0"/>
              </a:p>
              <a:p>
                <a:pPr eaLnBrk="1" hangingPunct="1"/>
                <a:r>
                  <a:rPr lang="nl-BE" altLang="nl-BE" sz="2400" dirty="0" smtClean="0"/>
                  <a:t/>
                </a:r>
                <a:br>
                  <a:rPr lang="nl-BE" altLang="nl-BE" sz="2400" dirty="0" smtClean="0"/>
                </a:br>
                <a:endParaRPr lang="nl-BE" altLang="nl-BE" sz="2400" dirty="0" smtClean="0"/>
              </a:p>
              <a:p>
                <a:pPr marL="342900" indent="-342900" eaLnBrk="1" hangingPunct="1">
                  <a:buFont typeface="Wingdings" panose="05000000000000000000" pitchFamily="2" charset="2"/>
                  <a:buChar char="§"/>
                </a:pPr>
                <a:r>
                  <a:rPr lang="nl-BE" altLang="nl-BE" sz="2400" dirty="0" err="1" smtClean="0"/>
                  <a:t>Saturated</a:t>
                </a:r>
                <a:r>
                  <a:rPr lang="nl-BE" altLang="nl-BE" sz="2400" dirty="0" smtClean="0"/>
                  <a:t> </a:t>
                </a:r>
                <a:r>
                  <a:rPr lang="nl-BE" altLang="nl-BE" sz="2400" dirty="0" err="1"/>
                  <a:t>v</a:t>
                </a:r>
                <a:r>
                  <a:rPr lang="nl-BE" altLang="nl-BE" sz="2400" dirty="0" err="1" smtClean="0"/>
                  <a:t>apour</a:t>
                </a:r>
                <a:r>
                  <a:rPr lang="nl-BE" altLang="nl-BE" sz="2400" dirty="0" smtClean="0"/>
                  <a:t> </a:t>
                </a:r>
                <a:r>
                  <a:rPr lang="nl-BE" altLang="nl-BE" sz="2400" dirty="0" err="1" smtClean="0"/>
                  <a:t>pressure</a:t>
                </a:r>
                <a:r>
                  <a:rPr lang="nl-BE" altLang="nl-BE" sz="2400" dirty="0" smtClean="0"/>
                  <a:t>: </a:t>
                </a:r>
                <a:r>
                  <a:rPr lang="nl-BE" altLang="nl-BE" sz="2400" dirty="0" err="1" smtClean="0"/>
                  <a:t>calculated</a:t>
                </a:r>
                <a:r>
                  <a:rPr lang="nl-BE" altLang="nl-BE" sz="2400" dirty="0" smtClean="0"/>
                  <a:t> </a:t>
                </a:r>
                <a:r>
                  <a:rPr lang="nl-BE" altLang="nl-BE" sz="2400" dirty="0" err="1" smtClean="0"/>
                  <a:t>with</a:t>
                </a:r>
                <a:r>
                  <a:rPr lang="nl-BE" altLang="nl-BE" sz="2400" dirty="0" smtClean="0"/>
                  <a:t> </a:t>
                </a:r>
                <a:r>
                  <a:rPr lang="nl-BE" altLang="nl-BE" sz="2400" dirty="0" err="1" smtClean="0"/>
                  <a:t>group</a:t>
                </a:r>
                <a:r>
                  <a:rPr lang="nl-BE" altLang="nl-BE" sz="2400" dirty="0" smtClean="0"/>
                  <a:t> </a:t>
                </a:r>
                <a:r>
                  <a:rPr lang="nl-BE" altLang="nl-BE" sz="2400" dirty="0" err="1" smtClean="0"/>
                  <a:t>contribution</a:t>
                </a:r>
                <a:r>
                  <a:rPr lang="nl-BE" altLang="nl-BE" sz="2400" dirty="0" smtClean="0"/>
                  <a:t> </a:t>
                </a:r>
                <a:r>
                  <a:rPr lang="nl-BE" altLang="nl-BE" sz="2400" dirty="0" err="1" smtClean="0"/>
                  <a:t>method</a:t>
                </a:r>
                <a:r>
                  <a:rPr lang="nl-BE" altLang="nl-BE" sz="2400" dirty="0" smtClean="0"/>
                  <a:t> (EVAPORATION, </a:t>
                </a:r>
                <a:r>
                  <a:rPr lang="nl-BE" altLang="nl-BE" sz="2400" dirty="0" err="1" smtClean="0"/>
                  <a:t>Compernolle</a:t>
                </a:r>
                <a:r>
                  <a:rPr lang="nl-BE" altLang="nl-BE" sz="2400" dirty="0" smtClean="0"/>
                  <a:t> et al., 2011)</a:t>
                </a:r>
              </a:p>
              <a:p>
                <a:pPr marL="342900" indent="-342900" eaLnBrk="1" hangingPunct="1">
                  <a:buFont typeface="Wingdings" panose="05000000000000000000" pitchFamily="2" charset="2"/>
                  <a:buChar char="§"/>
                </a:pPr>
                <a:r>
                  <a:rPr lang="nl-BE" altLang="nl-BE" sz="2400" dirty="0" smtClean="0"/>
                  <a:t>Activity </a:t>
                </a:r>
                <a:r>
                  <a:rPr lang="nl-BE" altLang="nl-BE" sz="2400" dirty="0" err="1" smtClean="0"/>
                  <a:t>coefficient</a:t>
                </a:r>
                <a:r>
                  <a:rPr lang="nl-BE" altLang="nl-BE" sz="2400" dirty="0" smtClean="0"/>
                  <a:t>: takes </a:t>
                </a:r>
                <a:r>
                  <a:rPr lang="nl-BE" altLang="nl-BE" sz="2400" dirty="0" err="1" smtClean="0"/>
                  <a:t>into</a:t>
                </a:r>
                <a:r>
                  <a:rPr lang="nl-BE" altLang="nl-BE" sz="2400" dirty="0" smtClean="0"/>
                  <a:t> account mixture </a:t>
                </a:r>
                <a:r>
                  <a:rPr lang="nl-BE" altLang="nl-BE" sz="2400" dirty="0" err="1" smtClean="0"/>
                  <a:t>effects</a:t>
                </a:r>
                <a:r>
                  <a:rPr lang="nl-BE" altLang="nl-BE" sz="2400" dirty="0" smtClean="0"/>
                  <a:t>, </a:t>
                </a:r>
                <a:r>
                  <a:rPr lang="nl-BE" altLang="nl-BE" sz="2400" dirty="0" err="1" smtClean="0"/>
                  <a:t>calculated</a:t>
                </a:r>
                <a:r>
                  <a:rPr lang="nl-BE" altLang="nl-BE" sz="2400" dirty="0" smtClean="0"/>
                  <a:t> </a:t>
                </a:r>
                <a:r>
                  <a:rPr lang="nl-BE" altLang="nl-BE" sz="2400" dirty="0" err="1" smtClean="0"/>
                  <a:t>with</a:t>
                </a:r>
                <a:r>
                  <a:rPr lang="nl-BE" altLang="nl-BE" sz="2400" dirty="0" smtClean="0"/>
                  <a:t> UNIFAC-</a:t>
                </a:r>
                <a:r>
                  <a:rPr lang="nl-BE" altLang="nl-BE" sz="2400" dirty="0" err="1" smtClean="0"/>
                  <a:t>based</a:t>
                </a:r>
                <a:r>
                  <a:rPr lang="nl-BE" altLang="nl-BE" sz="2400" dirty="0" smtClean="0"/>
                  <a:t> </a:t>
                </a:r>
                <a:r>
                  <a:rPr lang="nl-BE" altLang="nl-BE" sz="2400" dirty="0" err="1" smtClean="0"/>
                  <a:t>method</a:t>
                </a:r>
                <a:r>
                  <a:rPr lang="nl-BE" altLang="nl-BE" sz="2400" dirty="0" smtClean="0"/>
                  <a:t> (</a:t>
                </a:r>
                <a:r>
                  <a:rPr lang="nl-BE" altLang="nl-BE" sz="2400" dirty="0" err="1" smtClean="0"/>
                  <a:t>Compernolle</a:t>
                </a:r>
                <a:r>
                  <a:rPr lang="nl-BE" altLang="nl-BE" sz="2400" dirty="0" smtClean="0"/>
                  <a:t> et al., 2009)</a:t>
                </a:r>
              </a:p>
              <a:p>
                <a:pPr eaLnBrk="1" hangingPunct="1"/>
                <a:endParaRPr lang="nl-BE" altLang="nl-BE" sz="2400" dirty="0" smtClean="0"/>
              </a:p>
              <a:p>
                <a:pPr eaLnBrk="1" hangingPunct="1"/>
                <a:endParaRPr lang="nl-BE" altLang="nl-BE" sz="2000" dirty="0" smtClean="0"/>
              </a:p>
              <a:p>
                <a:pPr eaLnBrk="1" hangingPunct="1"/>
                <a:endParaRPr lang="nl-BE" altLang="nl-BE" sz="2000" dirty="0" smtClean="0"/>
              </a:p>
              <a:p>
                <a:pPr eaLnBrk="1" hangingPunct="1">
                  <a:buFont typeface="Wingdings" pitchFamily="2" charset="2"/>
                  <a:buNone/>
                </a:pPr>
                <a:endParaRPr lang="nl-BE" altLang="nl-BE" sz="2400" dirty="0" smtClean="0"/>
              </a:p>
            </p:txBody>
          </p:sp>
        </mc:Choice>
        <mc:Fallback xmlns="">
          <p:sp>
            <p:nvSpPr>
              <p:cNvPr id="1028" name="Rectangle 3"/>
              <p:cNvSpPr>
                <a:spLocks noGrp="1" noRot="1" noChangeAspect="1" noMove="1" noResize="1" noEditPoints="1" noAdjustHandles="1" noChangeArrowheads="1" noChangeShapeType="1" noTextEdit="1"/>
              </p:cNvSpPr>
              <p:nvPr>
                <p:ph type="body" idx="1"/>
              </p:nvPr>
            </p:nvSpPr>
            <p:spPr>
              <a:xfrm>
                <a:off x="642938" y="1111248"/>
                <a:ext cx="8229600" cy="4530725"/>
              </a:xfrm>
              <a:blipFill rotWithShape="1">
                <a:blip r:embed="rId2"/>
                <a:stretch>
                  <a:fillRect l="-2074" t="-1210" b="-16667"/>
                </a:stretch>
              </a:blipFill>
            </p:spPr>
            <p:txBody>
              <a:bodyPr/>
              <a:lstStyle/>
              <a:p>
                <a:r>
                  <a:rPr lang="nl-BE">
                    <a:noFill/>
                  </a:rPr>
                  <a:t> </a:t>
                </a:r>
              </a:p>
            </p:txBody>
          </p:sp>
        </mc:Fallback>
      </mc:AlternateContent>
      <p:sp>
        <p:nvSpPr>
          <p:cNvPr id="1030" name="Text Box 8"/>
          <p:cNvSpPr txBox="1">
            <a:spLocks noChangeArrowheads="1"/>
          </p:cNvSpPr>
          <p:nvPr/>
        </p:nvSpPr>
        <p:spPr bwMode="auto">
          <a:xfrm>
            <a:off x="7018436" y="1897583"/>
            <a:ext cx="19543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dirty="0">
                <a:cs typeface="Arial" charset="0"/>
              </a:rPr>
              <a:t>Saturated </a:t>
            </a:r>
            <a:r>
              <a:rPr lang="en-GB" altLang="nl-BE" dirty="0" smtClean="0">
                <a:cs typeface="Arial" charset="0"/>
              </a:rPr>
              <a:t>vapour</a:t>
            </a:r>
            <a:endParaRPr lang="en-GB" altLang="nl-BE" dirty="0">
              <a:cs typeface="Arial" charset="0"/>
            </a:endParaRPr>
          </a:p>
          <a:p>
            <a:pPr eaLnBrk="1" hangingPunct="1"/>
            <a:r>
              <a:rPr lang="en-GB" altLang="nl-BE" dirty="0">
                <a:cs typeface="Arial" charset="0"/>
              </a:rPr>
              <a:t>pressure</a:t>
            </a:r>
          </a:p>
        </p:txBody>
      </p:sp>
      <p:cxnSp>
        <p:nvCxnSpPr>
          <p:cNvPr id="15" name="Rechte verbindingslijn met pijl 14"/>
          <p:cNvCxnSpPr/>
          <p:nvPr/>
        </p:nvCxnSpPr>
        <p:spPr>
          <a:xfrm flipV="1">
            <a:off x="6275017" y="2276872"/>
            <a:ext cx="642938" cy="5340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a:off x="5991998" y="3080228"/>
            <a:ext cx="925957" cy="4927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8"/>
          <p:cNvSpPr txBox="1">
            <a:spLocks noChangeArrowheads="1"/>
          </p:cNvSpPr>
          <p:nvPr/>
        </p:nvSpPr>
        <p:spPr bwMode="auto">
          <a:xfrm>
            <a:off x="7000296" y="3365079"/>
            <a:ext cx="2014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dirty="0" smtClean="0">
                <a:cs typeface="Arial" charset="0"/>
              </a:rPr>
              <a:t>Activity coefficient</a:t>
            </a:r>
            <a:endParaRPr lang="en-GB" altLang="nl-BE" dirty="0">
              <a:cs typeface="Arial" charset="0"/>
            </a:endParaRPr>
          </a:p>
        </p:txBody>
      </p:sp>
      <p:cxnSp>
        <p:nvCxnSpPr>
          <p:cNvPr id="9" name="Rechte verbindingslijn met pijl 16"/>
          <p:cNvCxnSpPr/>
          <p:nvPr/>
        </p:nvCxnSpPr>
        <p:spPr>
          <a:xfrm flipH="1">
            <a:off x="5424377" y="3156951"/>
            <a:ext cx="1" cy="2735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 Box 8"/>
          <p:cNvSpPr txBox="1">
            <a:spLocks noChangeArrowheads="1"/>
          </p:cNvSpPr>
          <p:nvPr/>
        </p:nvSpPr>
        <p:spPr bwMode="auto">
          <a:xfrm>
            <a:off x="5021145" y="3438292"/>
            <a:ext cx="1577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sz="1400" dirty="0" smtClean="0">
                <a:cs typeface="Arial" charset="0"/>
              </a:rPr>
              <a:t>Molecular weight </a:t>
            </a:r>
          </a:p>
          <a:p>
            <a:pPr eaLnBrk="1" hangingPunct="1"/>
            <a:r>
              <a:rPr lang="en-GB" altLang="nl-BE" sz="1400" dirty="0" smtClean="0">
                <a:cs typeface="Arial" charset="0"/>
              </a:rPr>
              <a:t>organic matter</a:t>
            </a:r>
            <a:endParaRPr lang="en-GB" altLang="nl-BE" sz="1400" dirty="0">
              <a:cs typeface="Arial" charset="0"/>
            </a:endParaRPr>
          </a:p>
        </p:txBody>
      </p:sp>
      <p:sp>
        <p:nvSpPr>
          <p:cNvPr id="14" name="Text Box 8"/>
          <p:cNvSpPr txBox="1">
            <a:spLocks noChangeArrowheads="1"/>
          </p:cNvSpPr>
          <p:nvPr/>
        </p:nvSpPr>
        <p:spPr bwMode="auto">
          <a:xfrm>
            <a:off x="3606552" y="3438292"/>
            <a:ext cx="14401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nl-BE" sz="1400" dirty="0">
                <a:cs typeface="Arial" charset="0"/>
              </a:rPr>
              <a:t>T</a:t>
            </a:r>
            <a:r>
              <a:rPr lang="en-GB" altLang="nl-BE" sz="1400" dirty="0" smtClean="0">
                <a:cs typeface="Arial" charset="0"/>
              </a:rPr>
              <a:t>otal absorbing</a:t>
            </a:r>
          </a:p>
          <a:p>
            <a:pPr eaLnBrk="1" hangingPunct="1"/>
            <a:r>
              <a:rPr lang="en-GB" altLang="nl-BE" sz="1400" dirty="0">
                <a:cs typeface="Arial" charset="0"/>
              </a:rPr>
              <a:t>o</a:t>
            </a:r>
            <a:r>
              <a:rPr lang="en-GB" altLang="nl-BE" sz="1400" dirty="0" smtClean="0">
                <a:cs typeface="Arial" charset="0"/>
              </a:rPr>
              <a:t>rganic aerosol mass</a:t>
            </a:r>
            <a:endParaRPr lang="en-GB" altLang="nl-BE" sz="1400" dirty="0">
              <a:cs typeface="Arial" charset="0"/>
            </a:endParaRPr>
          </a:p>
        </p:txBody>
      </p:sp>
      <p:cxnSp>
        <p:nvCxnSpPr>
          <p:cNvPr id="18" name="Rechte verbindingslijn met pijl 16"/>
          <p:cNvCxnSpPr/>
          <p:nvPr/>
        </p:nvCxnSpPr>
        <p:spPr>
          <a:xfrm flipH="1">
            <a:off x="4499992" y="3156952"/>
            <a:ext cx="1" cy="2735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6592487"/>
            <a:ext cx="4637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dirty="0" smtClean="0">
                <a:solidFill>
                  <a:prstClr val="white"/>
                </a:solidFill>
              </a:rPr>
              <a:t> </a:t>
            </a:r>
            <a:fld id="{3B032377-C103-4EFE-98C1-80A6E5A7472A}" type="slidenum">
              <a:rPr lang="nl-NL" sz="1200" smtClean="0">
                <a:solidFill>
                  <a:prstClr val="white"/>
                </a:solidFil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lang="nl-BE" dirty="0"/>
          </a:p>
        </p:txBody>
      </p:sp>
    </p:spTree>
    <p:extLst>
      <p:ext uri="{BB962C8B-B14F-4D97-AF65-F5344CB8AC3E}">
        <p14:creationId xmlns:p14="http://schemas.microsoft.com/office/powerpoint/2010/main" val="225958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07504" y="116632"/>
            <a:ext cx="9217024" cy="936105"/>
          </a:xfrm>
        </p:spPr>
        <p:txBody>
          <a:bodyPr>
            <a:noAutofit/>
          </a:bodyPr>
          <a:lstStyle/>
          <a:p>
            <a:r>
              <a:rPr lang="en-GB" sz="3200" b="1" dirty="0" smtClean="0"/>
              <a:t>Some earlier detailed model studies: underestimates</a:t>
            </a:r>
            <a:endParaRPr lang="en-GB" sz="3200" b="1"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21</a:t>
            </a:fld>
            <a:endParaRPr lang="nl-NL"/>
          </a:p>
        </p:txBody>
      </p:sp>
      <p:sp>
        <p:nvSpPr>
          <p:cNvPr id="2" name="Content Placeholder 1"/>
          <p:cNvSpPr>
            <a:spLocks noGrp="1"/>
          </p:cNvSpPr>
          <p:nvPr>
            <p:ph idx="1"/>
          </p:nvPr>
        </p:nvSpPr>
        <p:spPr>
          <a:xfrm>
            <a:off x="539552" y="1125091"/>
            <a:ext cx="8064896" cy="4895850"/>
          </a:xfrm>
        </p:spPr>
        <p:txBody>
          <a:bodyPr/>
          <a:lstStyle/>
          <a:p>
            <a:r>
              <a:rPr lang="nl-BE" sz="2400" dirty="0" err="1" smtClean="0"/>
              <a:t>Modelling</a:t>
            </a:r>
            <a:r>
              <a:rPr lang="nl-BE" sz="2400" dirty="0" smtClean="0"/>
              <a:t> studies </a:t>
            </a:r>
            <a:r>
              <a:rPr lang="nl-BE" sz="2400" dirty="0" err="1" smtClean="0"/>
              <a:t>based</a:t>
            </a:r>
            <a:r>
              <a:rPr lang="nl-BE" sz="2400" dirty="0" smtClean="0"/>
              <a:t> on the Master </a:t>
            </a:r>
            <a:r>
              <a:rPr lang="nl-BE" sz="2400" dirty="0"/>
              <a:t>Chemical </a:t>
            </a:r>
            <a:r>
              <a:rPr lang="nl-BE" sz="2400" dirty="0" err="1" smtClean="0"/>
              <a:t>Mechanism</a:t>
            </a:r>
            <a:r>
              <a:rPr lang="nl-BE" sz="2400" dirty="0" smtClean="0"/>
              <a:t>, (MCM) (</a:t>
            </a:r>
            <a:r>
              <a:rPr lang="nl-BE" sz="2400" dirty="0" err="1" smtClean="0"/>
              <a:t>Jenkin</a:t>
            </a:r>
            <a:r>
              <a:rPr lang="nl-BE" sz="2400" dirty="0" smtClean="0"/>
              <a:t>, </a:t>
            </a:r>
            <a:r>
              <a:rPr lang="nl-BE" sz="2400" dirty="0"/>
              <a:t>2004, </a:t>
            </a:r>
            <a:r>
              <a:rPr lang="nl-BE" sz="2400" dirty="0" err="1"/>
              <a:t>Xia</a:t>
            </a:r>
            <a:r>
              <a:rPr lang="nl-BE" sz="2400" dirty="0"/>
              <a:t> </a:t>
            </a:r>
            <a:r>
              <a:rPr lang="nl-BE" sz="2400" dirty="0" smtClean="0"/>
              <a:t>et al., 2008): </a:t>
            </a:r>
          </a:p>
          <a:p>
            <a:pPr marL="342900" indent="-342900">
              <a:buFont typeface="Wingdings" panose="05000000000000000000" pitchFamily="2" charset="2"/>
              <a:buChar char="§"/>
            </a:pPr>
            <a:r>
              <a:rPr lang="nl-BE" sz="2400" dirty="0" err="1" smtClean="0"/>
              <a:t>Find</a:t>
            </a:r>
            <a:r>
              <a:rPr lang="nl-BE" sz="2400" dirty="0" smtClean="0"/>
              <a:t> </a:t>
            </a:r>
            <a:r>
              <a:rPr lang="nl-BE" sz="2400" dirty="0" err="1"/>
              <a:t>some</a:t>
            </a:r>
            <a:r>
              <a:rPr lang="nl-BE" sz="2400" dirty="0"/>
              <a:t> </a:t>
            </a:r>
            <a:r>
              <a:rPr lang="nl-BE" sz="2400" dirty="0" smtClean="0"/>
              <a:t>large model </a:t>
            </a:r>
            <a:r>
              <a:rPr lang="nl-BE" sz="2400" dirty="0" err="1" smtClean="0"/>
              <a:t>underestimates</a:t>
            </a:r>
            <a:r>
              <a:rPr lang="nl-BE" sz="2400" dirty="0" smtClean="0"/>
              <a:t> (up </a:t>
            </a:r>
            <a:r>
              <a:rPr lang="nl-BE" sz="2400" dirty="0" err="1" smtClean="0"/>
              <a:t>to</a:t>
            </a:r>
            <a:r>
              <a:rPr lang="nl-BE" sz="2400" dirty="0" smtClean="0"/>
              <a:t> factor of 1000 </a:t>
            </a:r>
            <a:r>
              <a:rPr lang="nl-BE" sz="2400" dirty="0" err="1" smtClean="0"/>
              <a:t>compared</a:t>
            </a:r>
            <a:r>
              <a:rPr lang="nl-BE" sz="2400" dirty="0" smtClean="0"/>
              <a:t> </a:t>
            </a:r>
            <a:r>
              <a:rPr lang="nl-BE" sz="2400" dirty="0" err="1" smtClean="0"/>
              <a:t>to</a:t>
            </a:r>
            <a:r>
              <a:rPr lang="nl-BE" sz="2400" dirty="0" smtClean="0"/>
              <a:t> the experiment) of SOA </a:t>
            </a:r>
            <a:r>
              <a:rPr lang="nl-BE" sz="2400" dirty="0" err="1" smtClean="0"/>
              <a:t>yields</a:t>
            </a:r>
            <a:endParaRPr lang="nl-BE" sz="2400" dirty="0" smtClean="0"/>
          </a:p>
          <a:p>
            <a:pPr marL="3852863" indent="-3852863"/>
            <a:r>
              <a:rPr lang="nl-BE" sz="2400" dirty="0" err="1" smtClean="0"/>
              <a:t>Reasons</a:t>
            </a:r>
            <a:r>
              <a:rPr lang="nl-BE" sz="2400" dirty="0"/>
              <a:t>: </a:t>
            </a:r>
          </a:p>
          <a:p>
            <a:pPr marL="355600" indent="-355600">
              <a:buFont typeface="Wingdings" panose="05000000000000000000" pitchFamily="2" charset="2"/>
              <a:buChar char="§"/>
            </a:pPr>
            <a:r>
              <a:rPr lang="nl-BE" sz="2400" dirty="0"/>
              <a:t>I</a:t>
            </a:r>
            <a:r>
              <a:rPr lang="nl-BE" sz="2400" dirty="0" smtClean="0"/>
              <a:t>nadequate </a:t>
            </a:r>
            <a:r>
              <a:rPr lang="nl-BE" sz="2400" dirty="0" err="1"/>
              <a:t>vapour</a:t>
            </a:r>
            <a:r>
              <a:rPr lang="nl-BE" sz="2400" dirty="0"/>
              <a:t> </a:t>
            </a:r>
            <a:r>
              <a:rPr lang="nl-BE" sz="2400" dirty="0" err="1"/>
              <a:t>pressure</a:t>
            </a:r>
            <a:r>
              <a:rPr lang="nl-BE" sz="2400" dirty="0"/>
              <a:t> </a:t>
            </a:r>
            <a:r>
              <a:rPr lang="nl-BE" sz="2400" dirty="0" err="1"/>
              <a:t>estimation</a:t>
            </a:r>
            <a:endParaRPr lang="nl-BE" sz="2400" dirty="0"/>
          </a:p>
          <a:p>
            <a:pPr marL="358775" lvl="1" indent="-358775">
              <a:buSzPct val="100000"/>
            </a:pPr>
            <a:r>
              <a:rPr lang="nl-BE" sz="2400" dirty="0"/>
              <a:t>I</a:t>
            </a:r>
            <a:r>
              <a:rPr lang="nl-BE" sz="2400" dirty="0" smtClean="0"/>
              <a:t>ncomplete </a:t>
            </a:r>
            <a:r>
              <a:rPr lang="nl-BE" sz="2400" dirty="0" err="1"/>
              <a:t>secondary</a:t>
            </a:r>
            <a:r>
              <a:rPr lang="nl-BE" sz="2400" dirty="0"/>
              <a:t> </a:t>
            </a:r>
            <a:r>
              <a:rPr lang="nl-BE" sz="2400" dirty="0" err="1"/>
              <a:t>chemistry</a:t>
            </a:r>
            <a:r>
              <a:rPr lang="nl-BE" sz="2400" dirty="0"/>
              <a:t>, missing </a:t>
            </a:r>
            <a:r>
              <a:rPr lang="nl-BE" sz="2400" dirty="0" err="1"/>
              <a:t>condensable</a:t>
            </a:r>
            <a:r>
              <a:rPr lang="nl-BE" sz="2400" dirty="0"/>
              <a:t> </a:t>
            </a:r>
            <a:r>
              <a:rPr lang="nl-BE" sz="2400" dirty="0" err="1"/>
              <a:t>products</a:t>
            </a:r>
            <a:endParaRPr lang="nl-BE" sz="2400" dirty="0"/>
          </a:p>
          <a:p>
            <a:endParaRPr lang="nl-BE" sz="2000" dirty="0" smtClean="0"/>
          </a:p>
          <a:p>
            <a:endParaRPr lang="nl-BE" sz="2000" dirty="0" smtClean="0"/>
          </a:p>
          <a:p>
            <a:pPr marL="3943350" indent="-3943350"/>
            <a:endParaRPr lang="nl-BE" sz="2000" dirty="0"/>
          </a:p>
          <a:p>
            <a:pPr marL="3943350" indent="-85725"/>
            <a:endParaRPr lang="nl-BE" sz="2000" dirty="0" smtClean="0"/>
          </a:p>
          <a:p>
            <a:pPr marL="3943350" indent="-85725"/>
            <a:endParaRPr lang="nl-BE" sz="2000" dirty="0" smtClean="0"/>
          </a:p>
          <a:p>
            <a:pPr marL="3943350" indent="-85725"/>
            <a:endParaRPr lang="nl-BE" sz="2400" dirty="0" smtClean="0"/>
          </a:p>
          <a:p>
            <a:endParaRPr lang="nl-BE" dirty="0"/>
          </a:p>
        </p:txBody>
      </p:sp>
      <p:pic>
        <p:nvPicPr>
          <p:cNvPr id="7"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02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smtClean="0"/>
              <a:t>BOREAM model: </a:t>
            </a:r>
            <a:r>
              <a:rPr lang="el-GR" b="1" dirty="0" smtClean="0">
                <a:cs typeface="Times New Roman"/>
              </a:rPr>
              <a:t>α</a:t>
            </a:r>
            <a:r>
              <a:rPr lang="nl-BE" b="1" dirty="0" smtClean="0">
                <a:cs typeface="Times New Roman"/>
              </a:rPr>
              <a:t>-</a:t>
            </a:r>
            <a:r>
              <a:rPr lang="nl-BE" b="1" dirty="0" err="1" smtClean="0">
                <a:cs typeface="Times New Roman"/>
              </a:rPr>
              <a:t>pinene</a:t>
            </a:r>
            <a:r>
              <a:rPr lang="nl-BE" b="1" dirty="0" smtClean="0">
                <a:cs typeface="Times New Roman"/>
              </a:rPr>
              <a:t> </a:t>
            </a:r>
            <a:r>
              <a:rPr lang="nl-BE" b="1" dirty="0" err="1" smtClean="0">
                <a:cs typeface="Times New Roman"/>
              </a:rPr>
              <a:t>dark</a:t>
            </a:r>
            <a:r>
              <a:rPr lang="nl-BE" b="1" dirty="0" smtClean="0">
                <a:cs typeface="Times New Roman"/>
              </a:rPr>
              <a:t> </a:t>
            </a:r>
            <a:r>
              <a:rPr lang="nl-BE" b="1" dirty="0" err="1" smtClean="0">
                <a:cs typeface="Times New Roman"/>
              </a:rPr>
              <a:t>ozonolysis</a:t>
            </a:r>
            <a:endParaRPr lang="nl-NL" b="1" dirty="0"/>
          </a:p>
        </p:txBody>
      </p:sp>
      <p:sp>
        <p:nvSpPr>
          <p:cNvPr id="7" name="Tijdelijke aanduiding voor inhoud 6"/>
          <p:cNvSpPr>
            <a:spLocks noGrp="1"/>
          </p:cNvSpPr>
          <p:nvPr>
            <p:ph idx="1"/>
          </p:nvPr>
        </p:nvSpPr>
        <p:spPr>
          <a:xfrm>
            <a:off x="5330577" y="1695186"/>
            <a:ext cx="3816424" cy="4895850"/>
          </a:xfrm>
        </p:spPr>
        <p:txBody>
          <a:bodyPr/>
          <a:lstStyle/>
          <a:p>
            <a:pPr marL="342900" indent="-342900">
              <a:buFont typeface="Wingdings" panose="05000000000000000000" pitchFamily="2" charset="2"/>
              <a:buChar char="§"/>
            </a:pPr>
            <a:r>
              <a:rPr lang="en-GB" sz="2400" dirty="0" smtClean="0"/>
              <a:t>Majority of yields is modelled within factor of 2</a:t>
            </a:r>
          </a:p>
          <a:p>
            <a:pPr marL="342900" indent="-342900">
              <a:buFont typeface="Wingdings" panose="05000000000000000000" pitchFamily="2" charset="2"/>
              <a:buChar char="§"/>
            </a:pPr>
            <a:r>
              <a:rPr lang="en-GB" sz="2400" dirty="0" smtClean="0"/>
              <a:t>Most overestimates at lower temperatures</a:t>
            </a:r>
          </a:p>
          <a:p>
            <a:pPr marL="342900" indent="-342900">
              <a:buFont typeface="Wingdings" panose="05000000000000000000" pitchFamily="2" charset="2"/>
              <a:buChar char="§"/>
            </a:pPr>
            <a:r>
              <a:rPr lang="en-GB" sz="2400" dirty="0" smtClean="0"/>
              <a:t>Most underestimates </a:t>
            </a:r>
            <a:br>
              <a:rPr lang="en-GB" sz="2400" dirty="0" smtClean="0"/>
            </a:br>
            <a:r>
              <a:rPr lang="en-GB" sz="2400" dirty="0" smtClean="0"/>
              <a:t>above 30 °C</a:t>
            </a:r>
          </a:p>
          <a:p>
            <a:pPr marL="342900" indent="-342900">
              <a:buFont typeface="Wingdings" panose="05000000000000000000" pitchFamily="2" charset="2"/>
              <a:buChar char="§"/>
            </a:pPr>
            <a:r>
              <a:rPr lang="en-GB" sz="2400" dirty="0" smtClean="0"/>
              <a:t>Song et al.: </a:t>
            </a:r>
            <a:r>
              <a:rPr lang="en-GB" sz="2400" dirty="0" err="1" smtClean="0"/>
              <a:t>Oligomerisation</a:t>
            </a:r>
            <a:r>
              <a:rPr lang="en-GB" sz="2400" dirty="0" smtClean="0"/>
              <a:t> reactions can improve model agreement</a:t>
            </a:r>
            <a:endParaRPr lang="en-GB" sz="2400"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22</a:t>
            </a:fld>
            <a:endParaRPr lang="nl-NL"/>
          </a:p>
        </p:txBody>
      </p:sp>
      <p:pic>
        <p:nvPicPr>
          <p:cNvPr id="12290" name="Picture 2" descr="D:\Users\karlc\aeronomie\ThesisKarl\Defence\BOREAMozonolysisoverviewothersforp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74" y="1822679"/>
            <a:ext cx="4673005" cy="4588614"/>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6"/>
          <p:cNvSpPr txBox="1">
            <a:spLocks/>
          </p:cNvSpPr>
          <p:nvPr/>
        </p:nvSpPr>
        <p:spPr>
          <a:xfrm>
            <a:off x="827584" y="1196976"/>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Comparison of modelled vs. experimental yield</a:t>
            </a:r>
            <a:endParaRPr lang="en-GB" dirty="0"/>
          </a:p>
        </p:txBody>
      </p:sp>
      <p:pic>
        <p:nvPicPr>
          <p:cNvPr id="9"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6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smtClean="0"/>
              <a:t>BOREAM model: </a:t>
            </a:r>
            <a:r>
              <a:rPr lang="el-GR" b="1" dirty="0" smtClean="0">
                <a:cs typeface="Times New Roman"/>
              </a:rPr>
              <a:t>α</a:t>
            </a:r>
            <a:r>
              <a:rPr lang="nl-BE" b="1" dirty="0" smtClean="0">
                <a:cs typeface="Times New Roman"/>
              </a:rPr>
              <a:t>-</a:t>
            </a:r>
            <a:r>
              <a:rPr lang="nl-BE" b="1" dirty="0" err="1" smtClean="0">
                <a:cs typeface="Times New Roman"/>
              </a:rPr>
              <a:t>pinene</a:t>
            </a:r>
            <a:r>
              <a:rPr lang="nl-BE" b="1" dirty="0" smtClean="0">
                <a:cs typeface="Times New Roman"/>
              </a:rPr>
              <a:t> </a:t>
            </a:r>
            <a:r>
              <a:rPr lang="nl-BE" b="1" dirty="0" err="1" smtClean="0">
                <a:cs typeface="Times New Roman"/>
              </a:rPr>
              <a:t>dark</a:t>
            </a:r>
            <a:r>
              <a:rPr lang="nl-BE" b="1" dirty="0" smtClean="0">
                <a:cs typeface="Times New Roman"/>
              </a:rPr>
              <a:t> </a:t>
            </a:r>
            <a:r>
              <a:rPr lang="nl-BE" b="1" dirty="0" err="1" smtClean="0">
                <a:cs typeface="Times New Roman"/>
              </a:rPr>
              <a:t>ozonolysis</a:t>
            </a:r>
            <a:endParaRPr lang="nl-NL" b="1" dirty="0"/>
          </a:p>
        </p:txBody>
      </p:sp>
      <p:sp>
        <p:nvSpPr>
          <p:cNvPr id="7" name="Tijdelijke aanduiding voor inhoud 6"/>
          <p:cNvSpPr>
            <a:spLocks noGrp="1"/>
          </p:cNvSpPr>
          <p:nvPr>
            <p:ph idx="1"/>
          </p:nvPr>
        </p:nvSpPr>
        <p:spPr>
          <a:xfrm>
            <a:off x="4975126" y="1196976"/>
            <a:ext cx="4168874" cy="5164990"/>
          </a:xfrm>
        </p:spPr>
        <p:txBody>
          <a:bodyPr/>
          <a:lstStyle/>
          <a:p>
            <a:r>
              <a:rPr lang="en-GB" sz="2400" dirty="0" smtClean="0"/>
              <a:t>Again:</a:t>
            </a:r>
          </a:p>
          <a:p>
            <a:pPr marL="342900" indent="-342900">
              <a:buFont typeface="Wingdings" panose="05000000000000000000" pitchFamily="2" charset="2"/>
              <a:buChar char="§"/>
            </a:pPr>
            <a:r>
              <a:rPr lang="en-GB" sz="2400" dirty="0" smtClean="0"/>
              <a:t>Experimental: only minor decrease with temperature</a:t>
            </a:r>
          </a:p>
          <a:p>
            <a:pPr marL="342900" indent="-342900">
              <a:buFont typeface="Wingdings" panose="05000000000000000000" pitchFamily="2" charset="2"/>
              <a:buChar char="§"/>
            </a:pPr>
            <a:r>
              <a:rPr lang="en-GB" sz="2400" dirty="0" smtClean="0"/>
              <a:t>Model: strong decrease with temperature</a:t>
            </a:r>
          </a:p>
          <a:p>
            <a:pPr marL="342900" indent="-342900">
              <a:buFont typeface="Wingdings" panose="05000000000000000000" pitchFamily="2" charset="2"/>
              <a:buChar char="§"/>
            </a:pPr>
            <a:r>
              <a:rPr lang="en-GB" sz="2400" dirty="0" smtClean="0"/>
              <a:t>In yellow: adding 2.5% of completely condensable product + reduced temp. dependence </a:t>
            </a:r>
            <a:r>
              <a:rPr lang="en-GB" sz="2400" dirty="0" err="1" smtClean="0"/>
              <a:t>p</a:t>
            </a:r>
            <a:r>
              <a:rPr lang="en-GB" sz="2400" baseline="-25000" dirty="0" err="1" smtClean="0"/>
              <a:t>vap</a:t>
            </a:r>
            <a:endParaRPr lang="en-GB" sz="2400" baseline="-25000" dirty="0" smtClean="0"/>
          </a:p>
          <a:p>
            <a:r>
              <a:rPr lang="en-GB" sz="2400" dirty="0" smtClean="0"/>
              <a:t>         leads to better agreement </a:t>
            </a:r>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23</a:t>
            </a:fld>
            <a:endParaRPr lang="nl-NL"/>
          </a:p>
        </p:txBody>
      </p:sp>
      <p:sp>
        <p:nvSpPr>
          <p:cNvPr id="8" name="Tijdelijke aanduiding voor inhoud 6"/>
          <p:cNvSpPr txBox="1">
            <a:spLocks/>
          </p:cNvSpPr>
          <p:nvPr/>
        </p:nvSpPr>
        <p:spPr>
          <a:xfrm>
            <a:off x="827584" y="1196976"/>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Pathak et al. 2007 Yields </a:t>
            </a:r>
          </a:p>
          <a:p>
            <a:r>
              <a:rPr lang="en-GB" dirty="0" smtClean="0"/>
              <a:t>at 15, 20, 30 and 40 °C</a:t>
            </a:r>
            <a:endParaRPr lang="en-GB"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35340"/>
            <a:ext cx="4867622" cy="33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4984006" y="4941168"/>
            <a:ext cx="4892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25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nl-BE" b="1" dirty="0" smtClean="0"/>
              <a:t>BOREAM model: </a:t>
            </a:r>
            <a:r>
              <a:rPr lang="el-GR" b="1" dirty="0" smtClean="0">
                <a:cs typeface="Times New Roman"/>
              </a:rPr>
              <a:t>α</a:t>
            </a:r>
            <a:r>
              <a:rPr lang="nl-BE" b="1" dirty="0" smtClean="0">
                <a:cs typeface="Times New Roman"/>
              </a:rPr>
              <a:t>-</a:t>
            </a:r>
            <a:r>
              <a:rPr lang="nl-BE" b="1" dirty="0" err="1" smtClean="0">
                <a:cs typeface="Times New Roman"/>
              </a:rPr>
              <a:t>pinene</a:t>
            </a:r>
            <a:r>
              <a:rPr lang="nl-BE" b="1" dirty="0" smtClean="0">
                <a:cs typeface="Times New Roman"/>
              </a:rPr>
              <a:t> </a:t>
            </a:r>
            <a:r>
              <a:rPr lang="nl-BE" b="1" dirty="0" err="1" smtClean="0">
                <a:cs typeface="Times New Roman"/>
              </a:rPr>
              <a:t>photo-oxidation</a:t>
            </a:r>
            <a:endParaRPr lang="nl-NL" b="1" dirty="0"/>
          </a:p>
        </p:txBody>
      </p:sp>
      <p:sp>
        <p:nvSpPr>
          <p:cNvPr id="7" name="Tijdelijke aanduiding voor inhoud 6"/>
          <p:cNvSpPr>
            <a:spLocks noGrp="1"/>
          </p:cNvSpPr>
          <p:nvPr>
            <p:ph idx="1"/>
          </p:nvPr>
        </p:nvSpPr>
        <p:spPr>
          <a:xfrm>
            <a:off x="4975126" y="1196976"/>
            <a:ext cx="4168874" cy="5164990"/>
          </a:xfrm>
        </p:spPr>
        <p:txBody>
          <a:bodyPr/>
          <a:lstStyle/>
          <a:p>
            <a:endParaRPr lang="en-GB" sz="2400" dirty="0" smtClean="0"/>
          </a:p>
          <a:p>
            <a:endParaRPr lang="en-GB" sz="2400" dirty="0"/>
          </a:p>
          <a:p>
            <a:r>
              <a:rPr lang="en-GB" sz="2400" dirty="0" smtClean="0"/>
              <a:t>Most SOA yields modelled within a factor 2</a:t>
            </a:r>
            <a:endParaRPr lang="en-GB" sz="2400" dirty="0"/>
          </a:p>
          <a:p>
            <a:endParaRPr lang="en-GB" sz="2400" baseline="-25000" dirty="0" smtClean="0"/>
          </a:p>
          <a:p>
            <a:endParaRPr lang="en-GB" sz="2400"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24</a:t>
            </a:fld>
            <a:endParaRPr lang="nl-NL"/>
          </a:p>
        </p:txBody>
      </p:sp>
      <p:sp>
        <p:nvSpPr>
          <p:cNvPr id="8" name="Tijdelijke aanduiding voor inhoud 6"/>
          <p:cNvSpPr txBox="1">
            <a:spLocks/>
          </p:cNvSpPr>
          <p:nvPr/>
        </p:nvSpPr>
        <p:spPr>
          <a:xfrm>
            <a:off x="827584" y="1196976"/>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dirty="0">
                <a:cs typeface="Times New Roman"/>
              </a:rPr>
              <a:t>α</a:t>
            </a:r>
            <a:r>
              <a:rPr lang="nl-BE" dirty="0">
                <a:cs typeface="Times New Roman"/>
              </a:rPr>
              <a:t>-</a:t>
            </a:r>
            <a:r>
              <a:rPr lang="nl-BE" dirty="0" err="1">
                <a:cs typeface="Times New Roman"/>
              </a:rPr>
              <a:t>pinene</a:t>
            </a:r>
            <a:r>
              <a:rPr lang="nl-BE" dirty="0">
                <a:cs typeface="Times New Roman"/>
              </a:rPr>
              <a:t> </a:t>
            </a:r>
            <a:r>
              <a:rPr lang="nl-BE" dirty="0" err="1" smtClean="0">
                <a:cs typeface="Times New Roman"/>
              </a:rPr>
              <a:t>oxidised</a:t>
            </a:r>
            <a:r>
              <a:rPr lang="nl-BE" dirty="0" smtClean="0">
                <a:cs typeface="Times New Roman"/>
              </a:rPr>
              <a:t> </a:t>
            </a:r>
            <a:r>
              <a:rPr lang="nl-BE" dirty="0" err="1" smtClean="0">
                <a:cs typeface="Times New Roman"/>
              </a:rPr>
              <a:t>by</a:t>
            </a:r>
            <a:r>
              <a:rPr lang="nl-BE" dirty="0" smtClean="0">
                <a:cs typeface="Times New Roman"/>
              </a:rPr>
              <a:t> OH </a:t>
            </a:r>
            <a:r>
              <a:rPr lang="nl-BE" dirty="0" err="1" smtClean="0">
                <a:cs typeface="Times New Roman"/>
              </a:rPr>
              <a:t>from</a:t>
            </a:r>
            <a:r>
              <a:rPr lang="nl-BE" dirty="0" smtClean="0">
                <a:cs typeface="Times New Roman"/>
              </a:rPr>
              <a:t> </a:t>
            </a:r>
            <a:r>
              <a:rPr lang="en-GB" dirty="0" smtClean="0"/>
              <a:t>OH-source (e.g. </a:t>
            </a:r>
            <a:r>
              <a:rPr lang="en-GB" dirty="0" err="1" smtClean="0"/>
              <a:t>NO</a:t>
            </a:r>
            <a:r>
              <a:rPr lang="en-GB" baseline="-25000" dirty="0" err="1" smtClean="0"/>
              <a:t>x</a:t>
            </a:r>
            <a:r>
              <a:rPr lang="en-GB" dirty="0" smtClean="0"/>
              <a:t>, H</a:t>
            </a:r>
            <a:r>
              <a:rPr lang="en-GB" baseline="-25000" dirty="0" smtClean="0"/>
              <a:t>2</a:t>
            </a:r>
            <a:r>
              <a:rPr lang="en-GB" dirty="0" smtClean="0"/>
              <a:t>O</a:t>
            </a:r>
            <a:r>
              <a:rPr lang="en-GB" baseline="-25000" dirty="0" smtClean="0"/>
              <a:t>2 </a:t>
            </a:r>
            <a:r>
              <a:rPr lang="en-GB" dirty="0" smtClean="0"/>
              <a:t>+ light)</a:t>
            </a:r>
            <a:endParaRPr lang="en-GB" dirty="0"/>
          </a:p>
        </p:txBody>
      </p:sp>
      <p:pic>
        <p:nvPicPr>
          <p:cNvPr id="15362" name="Picture 2" descr="D:\Users\karlc\aeronomie\ThesisKarl\Defence\BOREAMphoto-oxid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44" y="2002120"/>
            <a:ext cx="4686786" cy="43575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380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D:\Users\karlc\aeronomie\ThesisKarl\Defence\acylperoxyradicalchemistrycarboxylicac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65" y="3905362"/>
            <a:ext cx="3384376" cy="2187464"/>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p:txBody>
          <a:bodyPr>
            <a:normAutofit fontScale="90000"/>
          </a:bodyPr>
          <a:lstStyle/>
          <a:p>
            <a:r>
              <a:rPr lang="el-GR" b="1" dirty="0" smtClean="0">
                <a:cs typeface="Times New Roman"/>
              </a:rPr>
              <a:t>α</a:t>
            </a:r>
            <a:r>
              <a:rPr lang="nl-BE" b="1" dirty="0" smtClean="0">
                <a:cs typeface="Times New Roman"/>
              </a:rPr>
              <a:t>-</a:t>
            </a:r>
            <a:r>
              <a:rPr lang="nl-BE" b="1" dirty="0" err="1" smtClean="0">
                <a:cs typeface="Times New Roman"/>
              </a:rPr>
              <a:t>pinene</a:t>
            </a:r>
            <a:r>
              <a:rPr lang="nl-BE" b="1" dirty="0" smtClean="0">
                <a:cs typeface="Times New Roman"/>
              </a:rPr>
              <a:t> SOA </a:t>
            </a:r>
            <a:r>
              <a:rPr lang="nl-BE" b="1" dirty="0" err="1" smtClean="0">
                <a:cs typeface="Times New Roman"/>
              </a:rPr>
              <a:t>composition</a:t>
            </a:r>
            <a:r>
              <a:rPr lang="nl-BE" b="1" dirty="0" smtClean="0">
                <a:cs typeface="Times New Roman"/>
              </a:rPr>
              <a:t>: gap </a:t>
            </a:r>
            <a:r>
              <a:rPr lang="nl-BE" b="1" dirty="0" err="1" smtClean="0">
                <a:cs typeface="Times New Roman"/>
              </a:rPr>
              <a:t>between</a:t>
            </a:r>
            <a:r>
              <a:rPr lang="nl-BE" b="1" dirty="0" smtClean="0">
                <a:cs typeface="Times New Roman"/>
              </a:rPr>
              <a:t> experiment </a:t>
            </a:r>
            <a:r>
              <a:rPr lang="nl-BE" b="1" dirty="0" err="1" smtClean="0">
                <a:cs typeface="Times New Roman"/>
              </a:rPr>
              <a:t>and</a:t>
            </a:r>
            <a:r>
              <a:rPr lang="nl-BE" b="1" dirty="0" smtClean="0">
                <a:cs typeface="Times New Roman"/>
              </a:rPr>
              <a:t> model</a:t>
            </a:r>
            <a:endParaRPr lang="nl-NL" b="1" dirty="0"/>
          </a:p>
        </p:txBody>
      </p:sp>
      <p:sp>
        <p:nvSpPr>
          <p:cNvPr id="7" name="Tijdelijke aanduiding voor inhoud 6"/>
          <p:cNvSpPr>
            <a:spLocks noGrp="1"/>
          </p:cNvSpPr>
          <p:nvPr>
            <p:ph idx="1"/>
          </p:nvPr>
        </p:nvSpPr>
        <p:spPr>
          <a:xfrm>
            <a:off x="4860032" y="1207006"/>
            <a:ext cx="4168874" cy="5164990"/>
          </a:xfrm>
        </p:spPr>
        <p:txBody>
          <a:bodyPr/>
          <a:lstStyle/>
          <a:p>
            <a:r>
              <a:rPr lang="en-GB" sz="2400" dirty="0" smtClean="0"/>
              <a:t>Model</a:t>
            </a:r>
          </a:p>
          <a:p>
            <a:endParaRPr lang="en-GB" sz="2400" dirty="0"/>
          </a:p>
          <a:p>
            <a:r>
              <a:rPr lang="en-GB" sz="2000" dirty="0" smtClean="0"/>
              <a:t>BOREAM model finds negligible yields for these carboxylic acids</a:t>
            </a:r>
          </a:p>
          <a:p>
            <a:endParaRPr lang="en-GB" sz="2000" dirty="0" smtClean="0"/>
          </a:p>
          <a:p>
            <a:r>
              <a:rPr lang="en-GB" sz="2000" dirty="0" smtClean="0"/>
              <a:t>One reason: low yield of carboxylic acids in bimolecular reactions of acyl </a:t>
            </a:r>
            <a:r>
              <a:rPr lang="en-GB" sz="2000" dirty="0" err="1" smtClean="0"/>
              <a:t>peroxys</a:t>
            </a:r>
            <a:endParaRPr lang="en-GB" sz="2000"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25</a:t>
            </a:fld>
            <a:endParaRPr lang="nl-NL"/>
          </a:p>
        </p:txBody>
      </p:sp>
      <p:sp>
        <p:nvSpPr>
          <p:cNvPr id="8" name="Tijdelijke aanduiding voor inhoud 6"/>
          <p:cNvSpPr txBox="1">
            <a:spLocks/>
          </p:cNvSpPr>
          <p:nvPr/>
        </p:nvSpPr>
        <p:spPr>
          <a:xfrm>
            <a:off x="827584" y="1196976"/>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pic>
        <p:nvPicPr>
          <p:cNvPr id="9"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inhoud 6"/>
          <p:cNvSpPr txBox="1">
            <a:spLocks/>
          </p:cNvSpPr>
          <p:nvPr/>
        </p:nvSpPr>
        <p:spPr>
          <a:xfrm>
            <a:off x="522372" y="1196976"/>
            <a:ext cx="4265652" cy="516499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smtClean="0"/>
              <a:t>Experiment</a:t>
            </a:r>
          </a:p>
          <a:p>
            <a:endParaRPr lang="en-GB" sz="2000" dirty="0" smtClean="0"/>
          </a:p>
          <a:p>
            <a:r>
              <a:rPr lang="en-GB" sz="2000" dirty="0" smtClean="0"/>
              <a:t>Main identified tracers: carboxylic acids</a:t>
            </a:r>
          </a:p>
          <a:p>
            <a:endParaRPr lang="en-GB" sz="2000" dirty="0"/>
          </a:p>
          <a:p>
            <a:endParaRPr lang="en-GB" sz="2000" dirty="0" smtClean="0"/>
          </a:p>
          <a:p>
            <a:endParaRPr lang="en-GB" sz="2000" dirty="0"/>
          </a:p>
          <a:p>
            <a:endParaRPr lang="en-GB" sz="2000" dirty="0" smtClean="0"/>
          </a:p>
          <a:p>
            <a:endParaRPr lang="en-GB" sz="2000" dirty="0" smtClean="0"/>
          </a:p>
          <a:p>
            <a:endParaRPr lang="en-GB" sz="2000" dirty="0" smtClean="0"/>
          </a:p>
          <a:p>
            <a:r>
              <a:rPr lang="en-GB" sz="2000" dirty="0" err="1" smtClean="0"/>
              <a:t>Terpenylic</a:t>
            </a:r>
            <a:r>
              <a:rPr lang="en-GB" sz="2000" dirty="0" smtClean="0"/>
              <a:t> acid: 1-3%, MBTCA: 1-5% SOA</a:t>
            </a:r>
          </a:p>
          <a:p>
            <a:r>
              <a:rPr lang="en-GB" sz="2000" dirty="0" smtClean="0"/>
              <a:t>(</a:t>
            </a:r>
            <a:r>
              <a:rPr lang="en-GB" sz="2000" dirty="0" err="1" smtClean="0"/>
              <a:t>Kristensen</a:t>
            </a:r>
            <a:r>
              <a:rPr lang="en-GB" sz="2000" dirty="0" smtClean="0"/>
              <a:t> et al., 2014)</a:t>
            </a:r>
          </a:p>
          <a:p>
            <a:endParaRPr lang="en-GB" sz="2400" dirty="0" smtClean="0"/>
          </a:p>
          <a:p>
            <a:endParaRPr lang="en-GB" sz="2400" dirty="0" smtClean="0"/>
          </a:p>
        </p:txBody>
      </p:sp>
      <p:pic>
        <p:nvPicPr>
          <p:cNvPr id="13316" name="Picture 4" descr="D:\Users\karlc\aeronomie\ThesisKarl\Defence\SOAtracer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27" y="2406853"/>
            <a:ext cx="4137700" cy="19582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76056" y="3779471"/>
            <a:ext cx="1512168" cy="873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tangle 11"/>
          <p:cNvSpPr/>
          <p:nvPr/>
        </p:nvSpPr>
        <p:spPr>
          <a:xfrm flipV="1">
            <a:off x="5580112" y="4842109"/>
            <a:ext cx="360040" cy="1981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tangle 12"/>
          <p:cNvSpPr/>
          <p:nvPr/>
        </p:nvSpPr>
        <p:spPr>
          <a:xfrm flipV="1">
            <a:off x="6732240" y="5517232"/>
            <a:ext cx="404428" cy="2701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13"/>
          <p:cNvSpPr/>
          <p:nvPr/>
        </p:nvSpPr>
        <p:spPr>
          <a:xfrm flipV="1">
            <a:off x="5995970" y="4743050"/>
            <a:ext cx="448237" cy="1981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34763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l-GR" b="1" dirty="0" smtClean="0">
                <a:cs typeface="Times New Roman"/>
              </a:rPr>
              <a:t>α</a:t>
            </a:r>
            <a:r>
              <a:rPr lang="nl-BE" b="1" dirty="0" smtClean="0">
                <a:cs typeface="Times New Roman"/>
              </a:rPr>
              <a:t>-</a:t>
            </a:r>
            <a:r>
              <a:rPr lang="nl-BE" b="1" dirty="0" err="1" smtClean="0">
                <a:cs typeface="Times New Roman"/>
              </a:rPr>
              <a:t>pinene</a:t>
            </a:r>
            <a:r>
              <a:rPr lang="nl-BE" b="1" dirty="0" smtClean="0">
                <a:cs typeface="Times New Roman"/>
              </a:rPr>
              <a:t> SOA </a:t>
            </a:r>
            <a:r>
              <a:rPr lang="nl-BE" b="1" dirty="0" err="1" smtClean="0">
                <a:cs typeface="Times New Roman"/>
              </a:rPr>
              <a:t>composition</a:t>
            </a:r>
            <a:r>
              <a:rPr lang="nl-BE" b="1" dirty="0" smtClean="0">
                <a:cs typeface="Times New Roman"/>
              </a:rPr>
              <a:t>: gap </a:t>
            </a:r>
            <a:r>
              <a:rPr lang="nl-BE" b="1" dirty="0" err="1" smtClean="0">
                <a:cs typeface="Times New Roman"/>
              </a:rPr>
              <a:t>between</a:t>
            </a:r>
            <a:r>
              <a:rPr lang="nl-BE" b="1" dirty="0" smtClean="0">
                <a:cs typeface="Times New Roman"/>
              </a:rPr>
              <a:t> experiment </a:t>
            </a:r>
            <a:r>
              <a:rPr lang="nl-BE" b="1" dirty="0" err="1" smtClean="0">
                <a:cs typeface="Times New Roman"/>
              </a:rPr>
              <a:t>and</a:t>
            </a:r>
            <a:r>
              <a:rPr lang="nl-BE" b="1" dirty="0" smtClean="0">
                <a:cs typeface="Times New Roman"/>
              </a:rPr>
              <a:t> model</a:t>
            </a:r>
            <a:endParaRPr lang="nl-NL" b="1" dirty="0"/>
          </a:p>
        </p:txBody>
      </p:sp>
      <p:sp>
        <p:nvSpPr>
          <p:cNvPr id="7" name="Tijdelijke aanduiding voor inhoud 6"/>
          <p:cNvSpPr>
            <a:spLocks noGrp="1"/>
          </p:cNvSpPr>
          <p:nvPr>
            <p:ph idx="1"/>
          </p:nvPr>
        </p:nvSpPr>
        <p:spPr>
          <a:xfrm>
            <a:off x="3491880" y="1207006"/>
            <a:ext cx="5328592" cy="5164990"/>
          </a:xfrm>
        </p:spPr>
        <p:txBody>
          <a:bodyPr/>
          <a:lstStyle/>
          <a:p>
            <a:r>
              <a:rPr lang="en-GB" sz="2400" dirty="0" smtClean="0"/>
              <a:t>Models</a:t>
            </a:r>
          </a:p>
          <a:p>
            <a:endParaRPr lang="en-GB" sz="2000" dirty="0"/>
          </a:p>
          <a:p>
            <a:pPr marL="342900" indent="-342900">
              <a:buFont typeface="Wingdings" panose="05000000000000000000" pitchFamily="2" charset="2"/>
              <a:buChar char="§"/>
            </a:pPr>
            <a:r>
              <a:rPr lang="en-GB" sz="2000" dirty="0" smtClean="0"/>
              <a:t>Models predict </a:t>
            </a:r>
            <a:r>
              <a:rPr lang="en-GB" sz="2000" dirty="0" err="1" smtClean="0"/>
              <a:t>hydroperoxides</a:t>
            </a:r>
            <a:r>
              <a:rPr lang="en-GB" sz="2000" dirty="0" smtClean="0"/>
              <a:t> to be major SOA species in low </a:t>
            </a:r>
            <a:r>
              <a:rPr lang="en-GB" sz="2000" dirty="0" err="1" smtClean="0"/>
              <a:t>NO</a:t>
            </a:r>
            <a:r>
              <a:rPr lang="en-GB" sz="2000" baseline="-25000" dirty="0" err="1" smtClean="0"/>
              <a:t>x</a:t>
            </a:r>
            <a:r>
              <a:rPr lang="en-GB" sz="2000" baseline="-25000" dirty="0" smtClean="0"/>
              <a:t> </a:t>
            </a:r>
            <a:endParaRPr lang="en-GB" sz="2000" dirty="0" smtClean="0"/>
          </a:p>
          <a:p>
            <a:endParaRPr lang="en-GB" sz="2400" dirty="0"/>
          </a:p>
          <a:p>
            <a:endParaRPr lang="en-GB" sz="2400" dirty="0" smtClean="0"/>
          </a:p>
          <a:p>
            <a:endParaRPr lang="en-GB" sz="2400"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26</a:t>
            </a:fld>
            <a:endParaRPr lang="nl-NL"/>
          </a:p>
        </p:txBody>
      </p:sp>
      <p:sp>
        <p:nvSpPr>
          <p:cNvPr id="8" name="Tijdelijke aanduiding voor inhoud 6"/>
          <p:cNvSpPr txBox="1">
            <a:spLocks/>
          </p:cNvSpPr>
          <p:nvPr/>
        </p:nvSpPr>
        <p:spPr>
          <a:xfrm>
            <a:off x="-252469" y="1032153"/>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p>
        </p:txBody>
      </p:sp>
      <p:pic>
        <p:nvPicPr>
          <p:cNvPr id="9"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inhoud 6"/>
          <p:cNvSpPr txBox="1">
            <a:spLocks/>
          </p:cNvSpPr>
          <p:nvPr/>
        </p:nvSpPr>
        <p:spPr>
          <a:xfrm>
            <a:off x="251520" y="1196976"/>
            <a:ext cx="3168352" cy="516499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smtClean="0"/>
              <a:t>Experiment</a:t>
            </a:r>
          </a:p>
          <a:p>
            <a:endParaRPr lang="en-GB" sz="2000" dirty="0" smtClean="0"/>
          </a:p>
          <a:p>
            <a:pPr marL="342900" indent="-342900">
              <a:buFont typeface="Wingdings" panose="05000000000000000000" pitchFamily="2" charset="2"/>
              <a:buChar char="§"/>
            </a:pPr>
            <a:r>
              <a:rPr lang="en-GB" sz="2000" dirty="0" smtClean="0"/>
              <a:t>In SOA: almost no </a:t>
            </a:r>
            <a:r>
              <a:rPr lang="en-GB" sz="2000" dirty="0" err="1" smtClean="0"/>
              <a:t>hydroperoxide</a:t>
            </a:r>
            <a:r>
              <a:rPr lang="en-GB" sz="2000" dirty="0"/>
              <a:t> </a:t>
            </a:r>
            <a:r>
              <a:rPr lang="en-GB" sz="2000" dirty="0" smtClean="0"/>
              <a:t>or </a:t>
            </a:r>
            <a:r>
              <a:rPr lang="en-GB" sz="2000" dirty="0" err="1" smtClean="0"/>
              <a:t>peroxy</a:t>
            </a:r>
            <a:r>
              <a:rPr lang="en-GB" sz="2000" dirty="0" smtClean="0"/>
              <a:t> acyl nitrate (PAN) species identified</a:t>
            </a:r>
          </a:p>
          <a:p>
            <a:pPr marL="342900" indent="-342900">
              <a:buFont typeface="Wingdings" panose="05000000000000000000" pitchFamily="2" charset="2"/>
              <a:buChar char="§"/>
            </a:pPr>
            <a:r>
              <a:rPr lang="en-GB" sz="2000" dirty="0" smtClean="0"/>
              <a:t>Difficulties </a:t>
            </a:r>
            <a:r>
              <a:rPr lang="en-GB" sz="2000" dirty="0"/>
              <a:t>of current analysis </a:t>
            </a:r>
            <a:r>
              <a:rPr lang="en-GB" sz="2000" dirty="0" smtClean="0"/>
              <a:t>techniques identifying these less stable compounds</a:t>
            </a:r>
          </a:p>
          <a:p>
            <a:endParaRPr lang="en-GB" sz="2000" dirty="0"/>
          </a:p>
          <a:p>
            <a:endParaRPr lang="en-GB" sz="2000" dirty="0" smtClean="0"/>
          </a:p>
          <a:p>
            <a:endParaRPr lang="en-GB" sz="2400" dirty="0" smtClean="0"/>
          </a:p>
          <a:p>
            <a:endParaRPr lang="en-GB" sz="2400" dirty="0" smtClean="0"/>
          </a:p>
        </p:txBody>
      </p:sp>
      <p:sp>
        <p:nvSpPr>
          <p:cNvPr id="2" name="TextBox 1"/>
          <p:cNvSpPr txBox="1"/>
          <p:nvPr/>
        </p:nvSpPr>
        <p:spPr>
          <a:xfrm>
            <a:off x="2267744" y="5517232"/>
            <a:ext cx="3240359" cy="1477328"/>
          </a:xfrm>
          <a:prstGeom prst="rect">
            <a:avLst/>
          </a:prstGeom>
          <a:noFill/>
        </p:spPr>
        <p:txBody>
          <a:bodyPr wrap="square" rtlCol="0">
            <a:spAutoFit/>
          </a:bodyPr>
          <a:lstStyle/>
          <a:p>
            <a:r>
              <a:rPr lang="nl-BE" dirty="0" err="1"/>
              <a:t>Example</a:t>
            </a:r>
            <a:r>
              <a:rPr lang="nl-BE" dirty="0"/>
              <a:t>: </a:t>
            </a:r>
            <a:r>
              <a:rPr lang="nl-BE" dirty="0" smtClean="0"/>
              <a:t>major </a:t>
            </a:r>
            <a:r>
              <a:rPr lang="nl-BE" dirty="0" err="1" smtClean="0"/>
              <a:t>compounds</a:t>
            </a:r>
            <a:r>
              <a:rPr lang="nl-BE" dirty="0" smtClean="0"/>
              <a:t> BOREAM </a:t>
            </a:r>
            <a:r>
              <a:rPr lang="nl-BE" dirty="0" err="1" smtClean="0"/>
              <a:t>simulations</a:t>
            </a:r>
            <a:r>
              <a:rPr lang="nl-BE" dirty="0" smtClean="0"/>
              <a:t> </a:t>
            </a:r>
            <a:r>
              <a:rPr lang="nl-BE" dirty="0"/>
              <a:t>SOA </a:t>
            </a:r>
            <a:r>
              <a:rPr lang="nl-BE" dirty="0" err="1" smtClean="0"/>
              <a:t>for</a:t>
            </a:r>
            <a:r>
              <a:rPr lang="nl-BE" dirty="0" smtClean="0"/>
              <a:t> experiment E0802 </a:t>
            </a:r>
            <a:r>
              <a:rPr lang="nl-BE" dirty="0"/>
              <a:t>in </a:t>
            </a:r>
            <a:r>
              <a:rPr lang="nl-BE" dirty="0" err="1"/>
              <a:t>Yasmeen</a:t>
            </a:r>
            <a:r>
              <a:rPr lang="nl-BE" dirty="0"/>
              <a:t> et al.(2012), CESAM </a:t>
            </a:r>
            <a:r>
              <a:rPr lang="nl-BE" dirty="0" err="1"/>
              <a:t>chamber</a:t>
            </a:r>
            <a:r>
              <a:rPr lang="nl-BE" dirty="0"/>
              <a:t>, Paris</a:t>
            </a:r>
            <a:endParaRPr lang="en-GB" dirty="0"/>
          </a:p>
          <a:p>
            <a:endParaRPr lang="nl-BE" dirty="0"/>
          </a:p>
        </p:txBody>
      </p:sp>
      <p:pic>
        <p:nvPicPr>
          <p:cNvPr id="3" name="Picture 2" descr="D:\Users\karlc\aeronomie\ThesisKarl\Defence\Yasmeenetal2012expE0208time3540smainSOAfordefenceedit.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579" y="2708920"/>
            <a:ext cx="5367421" cy="2926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36096" y="2060848"/>
            <a:ext cx="1656184" cy="29760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tangle 10"/>
          <p:cNvSpPr/>
          <p:nvPr/>
        </p:nvSpPr>
        <p:spPr>
          <a:xfrm>
            <a:off x="4290215" y="3786408"/>
            <a:ext cx="360040" cy="29760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tangle 12"/>
          <p:cNvSpPr/>
          <p:nvPr/>
        </p:nvSpPr>
        <p:spPr>
          <a:xfrm>
            <a:off x="5419245" y="4725144"/>
            <a:ext cx="360040" cy="29760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13"/>
          <p:cNvSpPr/>
          <p:nvPr/>
        </p:nvSpPr>
        <p:spPr>
          <a:xfrm>
            <a:off x="5436096" y="3480078"/>
            <a:ext cx="432048" cy="29760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tangle 14"/>
          <p:cNvSpPr/>
          <p:nvPr/>
        </p:nvSpPr>
        <p:spPr>
          <a:xfrm>
            <a:off x="6876256" y="3796420"/>
            <a:ext cx="432048" cy="29760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tangle 15"/>
          <p:cNvSpPr/>
          <p:nvPr/>
        </p:nvSpPr>
        <p:spPr>
          <a:xfrm>
            <a:off x="7380312" y="4941168"/>
            <a:ext cx="432048" cy="36004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16"/>
          <p:cNvSpPr/>
          <p:nvPr/>
        </p:nvSpPr>
        <p:spPr>
          <a:xfrm>
            <a:off x="8202567" y="4725422"/>
            <a:ext cx="432048" cy="29760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tangle 17"/>
          <p:cNvSpPr/>
          <p:nvPr/>
        </p:nvSpPr>
        <p:spPr>
          <a:xfrm>
            <a:off x="6588224" y="2780928"/>
            <a:ext cx="432048" cy="29760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tangle 18"/>
          <p:cNvSpPr/>
          <p:nvPr/>
        </p:nvSpPr>
        <p:spPr>
          <a:xfrm>
            <a:off x="8711952" y="4023614"/>
            <a:ext cx="432048" cy="34149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2116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smtClean="0"/>
              <a:t>BOREAM model: </a:t>
            </a:r>
            <a:r>
              <a:rPr lang="el-GR" b="1" dirty="0" smtClean="0">
                <a:cs typeface="Times New Roman"/>
              </a:rPr>
              <a:t>β</a:t>
            </a:r>
            <a:r>
              <a:rPr lang="nl-BE" b="1" dirty="0" smtClean="0">
                <a:cs typeface="Times New Roman"/>
              </a:rPr>
              <a:t>-</a:t>
            </a:r>
            <a:r>
              <a:rPr lang="nl-BE" b="1" dirty="0" err="1" smtClean="0">
                <a:cs typeface="Times New Roman"/>
              </a:rPr>
              <a:t>pinene</a:t>
            </a:r>
            <a:r>
              <a:rPr lang="nl-BE" b="1" dirty="0" smtClean="0">
                <a:cs typeface="Times New Roman"/>
              </a:rPr>
              <a:t> SOA</a:t>
            </a:r>
            <a:endParaRPr lang="nl-NL" b="1" dirty="0"/>
          </a:p>
        </p:txBody>
      </p:sp>
      <p:sp>
        <p:nvSpPr>
          <p:cNvPr id="7" name="Tijdelijke aanduiding voor inhoud 6"/>
          <p:cNvSpPr>
            <a:spLocks noGrp="1"/>
          </p:cNvSpPr>
          <p:nvPr>
            <p:ph idx="1"/>
          </p:nvPr>
        </p:nvSpPr>
        <p:spPr>
          <a:xfrm>
            <a:off x="1835696" y="5320035"/>
            <a:ext cx="5849356" cy="1415251"/>
          </a:xfrm>
        </p:spPr>
        <p:txBody>
          <a:bodyPr/>
          <a:lstStyle/>
          <a:p>
            <a:pPr marL="0" lvl="1" indent="0">
              <a:buSzPct val="100000"/>
              <a:buNone/>
            </a:pPr>
            <a:r>
              <a:rPr lang="en-GB" sz="2800" dirty="0" smtClean="0"/>
              <a:t>Same conclusions as for </a:t>
            </a:r>
            <a:r>
              <a:rPr lang="el-GR" sz="2800" dirty="0" smtClean="0"/>
              <a:t>α</a:t>
            </a:r>
            <a:r>
              <a:rPr lang="en-GB" sz="2800" dirty="0" smtClean="0"/>
              <a:t>-</a:t>
            </a:r>
            <a:r>
              <a:rPr lang="en-GB" sz="2800" dirty="0" err="1" smtClean="0"/>
              <a:t>pinene</a:t>
            </a:r>
            <a:endParaRPr lang="en-GB" sz="2800"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27</a:t>
            </a:fld>
            <a:endParaRPr lang="nl-NL"/>
          </a:p>
        </p:txBody>
      </p:sp>
      <p:sp>
        <p:nvSpPr>
          <p:cNvPr id="8" name="Tijdelijke aanduiding voor inhoud 6"/>
          <p:cNvSpPr txBox="1">
            <a:spLocks/>
          </p:cNvSpPr>
          <p:nvPr/>
        </p:nvSpPr>
        <p:spPr>
          <a:xfrm>
            <a:off x="827584" y="980728"/>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Photo-oxidation SOA</a:t>
            </a:r>
            <a:endParaRPr lang="en-GB" dirty="0"/>
          </a:p>
        </p:txBody>
      </p:sp>
      <p:pic>
        <p:nvPicPr>
          <p:cNvPr id="9"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D:\Users\karlc\aeronomie\ThesisKarl\Defence\betapinenephotoox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42" y="1431613"/>
            <a:ext cx="4026577" cy="386923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Users\karlc\aeronomie\ThesisKarl\Karlthesis_1\Figures\Chapter4\Pathak2008BOREAMEVAPover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119" y="1479951"/>
            <a:ext cx="4641361" cy="3835785"/>
          </a:xfrm>
          <a:prstGeom prst="rect">
            <a:avLst/>
          </a:prstGeom>
          <a:noFill/>
          <a:extLst>
            <a:ext uri="{909E8E84-426E-40DD-AFC4-6F175D3DCCD1}">
              <a14:hiddenFill xmlns:a14="http://schemas.microsoft.com/office/drawing/2010/main">
                <a:solidFill>
                  <a:srgbClr val="FFFFFF"/>
                </a:solidFill>
              </a14:hiddenFill>
            </a:ext>
          </a:extLst>
        </p:spPr>
      </p:pic>
      <p:sp>
        <p:nvSpPr>
          <p:cNvPr id="12" name="Tijdelijke aanduiding voor inhoud 6"/>
          <p:cNvSpPr txBox="1">
            <a:spLocks/>
          </p:cNvSpPr>
          <p:nvPr/>
        </p:nvSpPr>
        <p:spPr>
          <a:xfrm>
            <a:off x="5148064" y="5300847"/>
            <a:ext cx="3240360"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SzPct val="100000"/>
              <a:buNone/>
            </a:pPr>
            <a:endParaRPr lang="en-GB" sz="2000" dirty="0" smtClean="0"/>
          </a:p>
        </p:txBody>
      </p:sp>
      <p:sp>
        <p:nvSpPr>
          <p:cNvPr id="2" name="TextBox 1"/>
          <p:cNvSpPr txBox="1"/>
          <p:nvPr/>
        </p:nvSpPr>
        <p:spPr>
          <a:xfrm>
            <a:off x="4970511" y="980728"/>
            <a:ext cx="2918491" cy="769441"/>
          </a:xfrm>
          <a:prstGeom prst="rect">
            <a:avLst/>
          </a:prstGeom>
          <a:noFill/>
        </p:spPr>
        <p:txBody>
          <a:bodyPr wrap="none" rtlCol="0">
            <a:spAutoFit/>
          </a:bodyPr>
          <a:lstStyle/>
          <a:p>
            <a:r>
              <a:rPr lang="nl-BE" sz="2600" dirty="0">
                <a:solidFill>
                  <a:srgbClr val="002060"/>
                </a:solidFill>
              </a:rPr>
              <a:t>Dark </a:t>
            </a:r>
            <a:r>
              <a:rPr lang="nl-BE" sz="2600" dirty="0" err="1">
                <a:solidFill>
                  <a:srgbClr val="002060"/>
                </a:solidFill>
              </a:rPr>
              <a:t>ozonolysis</a:t>
            </a:r>
            <a:r>
              <a:rPr lang="nl-BE" sz="2600" dirty="0">
                <a:solidFill>
                  <a:srgbClr val="002060"/>
                </a:solidFill>
              </a:rPr>
              <a:t> SOA</a:t>
            </a:r>
          </a:p>
          <a:p>
            <a:endParaRPr lang="nl-BE" dirty="0"/>
          </a:p>
        </p:txBody>
      </p:sp>
    </p:spTree>
    <p:extLst>
      <p:ext uri="{BB962C8B-B14F-4D97-AF65-F5344CB8AC3E}">
        <p14:creationId xmlns:p14="http://schemas.microsoft.com/office/powerpoint/2010/main" val="197582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39552" y="116632"/>
            <a:ext cx="8424936" cy="936105"/>
          </a:xfrm>
        </p:spPr>
        <p:txBody>
          <a:bodyPr>
            <a:normAutofit fontScale="90000"/>
          </a:bodyPr>
          <a:lstStyle/>
          <a:p>
            <a:r>
              <a:rPr lang="nl-BE" b="1" dirty="0" err="1" smtClean="0">
                <a:cs typeface="Times New Roman"/>
              </a:rPr>
              <a:t>Secondary</a:t>
            </a:r>
            <a:r>
              <a:rPr lang="nl-BE" b="1" dirty="0" smtClean="0">
                <a:cs typeface="Times New Roman"/>
              </a:rPr>
              <a:t> </a:t>
            </a:r>
            <a:r>
              <a:rPr lang="nl-BE" b="1" dirty="0" err="1" smtClean="0">
                <a:cs typeface="Times New Roman"/>
              </a:rPr>
              <a:t>organic</a:t>
            </a:r>
            <a:r>
              <a:rPr lang="nl-BE" b="1" dirty="0" smtClean="0">
                <a:cs typeface="Times New Roman"/>
              </a:rPr>
              <a:t> aerosol </a:t>
            </a:r>
            <a:r>
              <a:rPr lang="nl-BE" b="1" dirty="0" err="1" smtClean="0">
                <a:cs typeface="Times New Roman"/>
              </a:rPr>
              <a:t>photooxidative</a:t>
            </a:r>
            <a:r>
              <a:rPr lang="nl-BE" b="1" dirty="0" smtClean="0">
                <a:cs typeface="Times New Roman"/>
              </a:rPr>
              <a:t> </a:t>
            </a:r>
            <a:r>
              <a:rPr lang="nl-BE" b="1" dirty="0" err="1" smtClean="0">
                <a:cs typeface="Times New Roman"/>
              </a:rPr>
              <a:t>ageing</a:t>
            </a:r>
            <a:endParaRPr lang="nl-NL" b="1" dirty="0"/>
          </a:p>
        </p:txBody>
      </p:sp>
      <p:sp>
        <p:nvSpPr>
          <p:cNvPr id="7" name="Tijdelijke aanduiding voor inhoud 6"/>
          <p:cNvSpPr>
            <a:spLocks noGrp="1"/>
          </p:cNvSpPr>
          <p:nvPr>
            <p:ph idx="1"/>
          </p:nvPr>
        </p:nvSpPr>
        <p:spPr>
          <a:xfrm>
            <a:off x="234812" y="5517232"/>
            <a:ext cx="8657668" cy="1415251"/>
          </a:xfrm>
        </p:spPr>
        <p:txBody>
          <a:bodyPr/>
          <a:lstStyle/>
          <a:p>
            <a:pPr lvl="1">
              <a:buSzPct val="100000"/>
            </a:pPr>
            <a:r>
              <a:rPr lang="en-GB" sz="2000" dirty="0" smtClean="0"/>
              <a:t>Long-term gas phase reaction with OH and photolysis causes this SOA ageing</a:t>
            </a:r>
          </a:p>
          <a:p>
            <a:pPr lvl="1">
              <a:buSzPct val="100000"/>
            </a:pPr>
            <a:r>
              <a:rPr lang="en-GB" sz="2000" dirty="0" smtClean="0"/>
              <a:t>Recent chamber experiments try to achieve atmospheric ageing </a:t>
            </a:r>
          </a:p>
          <a:p>
            <a:pPr lvl="1">
              <a:buSzPct val="100000"/>
            </a:pPr>
            <a:r>
              <a:rPr lang="en-GB" sz="2000" dirty="0" smtClean="0"/>
              <a:t>We check if the model is capable of reproducing them</a:t>
            </a:r>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28</a:t>
            </a:fld>
            <a:endParaRPr lang="nl-NL"/>
          </a:p>
        </p:txBody>
      </p:sp>
      <p:pic>
        <p:nvPicPr>
          <p:cNvPr id="9"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D:\Users\karlc\aeronomie\ThesisKarl\Defence\Jimenez et al. (2009), Sci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2481328"/>
            <a:ext cx="5721511" cy="3035904"/>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inhoud 6"/>
          <p:cNvSpPr txBox="1">
            <a:spLocks/>
          </p:cNvSpPr>
          <p:nvPr/>
        </p:nvSpPr>
        <p:spPr>
          <a:xfrm>
            <a:off x="4711092" y="1066077"/>
            <a:ext cx="3240360"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00000"/>
            </a:pPr>
            <a:r>
              <a:rPr lang="en-GB" sz="2000" dirty="0" smtClean="0"/>
              <a:t>Average lifetime of aerosol in atmosphere: 6 to 10 days</a:t>
            </a:r>
          </a:p>
        </p:txBody>
      </p:sp>
      <p:sp>
        <p:nvSpPr>
          <p:cNvPr id="4" name="TextBox 3"/>
          <p:cNvSpPr txBox="1"/>
          <p:nvPr/>
        </p:nvSpPr>
        <p:spPr>
          <a:xfrm>
            <a:off x="6331272" y="2996952"/>
            <a:ext cx="2979727" cy="646331"/>
          </a:xfrm>
          <a:prstGeom prst="rect">
            <a:avLst/>
          </a:prstGeom>
          <a:noFill/>
        </p:spPr>
        <p:txBody>
          <a:bodyPr wrap="square" rtlCol="0">
            <a:spAutoFit/>
          </a:bodyPr>
          <a:lstStyle/>
          <a:p>
            <a:r>
              <a:rPr lang="nl-BE" dirty="0" smtClean="0"/>
              <a:t>Source: </a:t>
            </a:r>
            <a:r>
              <a:rPr lang="nl-BE" dirty="0" err="1" smtClean="0"/>
              <a:t>Jimenez</a:t>
            </a:r>
            <a:r>
              <a:rPr lang="nl-BE" dirty="0" smtClean="0"/>
              <a:t> et al., </a:t>
            </a:r>
          </a:p>
          <a:p>
            <a:r>
              <a:rPr lang="nl-BE" dirty="0" err="1" smtClean="0"/>
              <a:t>Science</a:t>
            </a:r>
            <a:r>
              <a:rPr lang="nl-BE" dirty="0" smtClean="0"/>
              <a:t> (2009)</a:t>
            </a:r>
            <a:endParaRPr lang="nl-BE" dirty="0"/>
          </a:p>
        </p:txBody>
      </p:sp>
      <p:sp>
        <p:nvSpPr>
          <p:cNvPr id="2" name="Left-Right Arrow 1"/>
          <p:cNvSpPr/>
          <p:nvPr/>
        </p:nvSpPr>
        <p:spPr>
          <a:xfrm>
            <a:off x="3851920" y="1196752"/>
            <a:ext cx="576064" cy="1440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6"/>
          <p:cNvSpPr txBox="1">
            <a:spLocks/>
          </p:cNvSpPr>
          <p:nvPr/>
        </p:nvSpPr>
        <p:spPr>
          <a:xfrm>
            <a:off x="755576" y="1066077"/>
            <a:ext cx="3024336"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00000"/>
            </a:pPr>
            <a:r>
              <a:rPr lang="en-GB" sz="2000" dirty="0"/>
              <a:t>S</a:t>
            </a:r>
            <a:r>
              <a:rPr lang="en-GB" sz="2000" dirty="0" smtClean="0"/>
              <a:t>mog chamber experiments: a few hours </a:t>
            </a:r>
          </a:p>
        </p:txBody>
      </p:sp>
      <p:sp>
        <p:nvSpPr>
          <p:cNvPr id="11" name="Tijdelijke aanduiding voor inhoud 6"/>
          <p:cNvSpPr txBox="1">
            <a:spLocks/>
          </p:cNvSpPr>
          <p:nvPr/>
        </p:nvSpPr>
        <p:spPr>
          <a:xfrm>
            <a:off x="539552" y="1382276"/>
            <a:ext cx="6480720"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SzPct val="100000"/>
              <a:buFont typeface="Wingdings" panose="05000000000000000000" pitchFamily="2" charset="2"/>
              <a:buChar char="§"/>
            </a:pPr>
            <a:endParaRPr lang="en-GB" sz="2000" dirty="0" smtClean="0"/>
          </a:p>
          <a:p>
            <a:pPr marL="342900" indent="-342900">
              <a:buSzPct val="100000"/>
              <a:buFont typeface="Wingdings" panose="05000000000000000000" pitchFamily="2" charset="2"/>
              <a:buChar char="§"/>
            </a:pPr>
            <a:r>
              <a:rPr lang="en-GB" sz="2000" dirty="0" smtClean="0"/>
              <a:t>OA in real atmosphere is </a:t>
            </a:r>
            <a:r>
              <a:rPr lang="en-GB" sz="2000" b="1" dirty="0" smtClean="0"/>
              <a:t>more oxygenated </a:t>
            </a:r>
            <a:r>
              <a:rPr lang="en-GB" sz="2000" dirty="0" smtClean="0"/>
              <a:t>and</a:t>
            </a:r>
            <a:r>
              <a:rPr lang="en-GB" sz="2000" b="1" dirty="0" smtClean="0"/>
              <a:t> lower volatile</a:t>
            </a:r>
            <a:r>
              <a:rPr lang="en-GB" sz="2000" dirty="0" smtClean="0"/>
              <a:t> than OA in most smog chamber exp.</a:t>
            </a:r>
          </a:p>
        </p:txBody>
      </p:sp>
    </p:spTree>
    <p:extLst>
      <p:ext uri="{BB962C8B-B14F-4D97-AF65-F5344CB8AC3E}">
        <p14:creationId xmlns:p14="http://schemas.microsoft.com/office/powerpoint/2010/main" val="1907592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smtClean="0"/>
              <a:t>SOA </a:t>
            </a:r>
            <a:r>
              <a:rPr lang="nl-BE" b="1" dirty="0" err="1" smtClean="0"/>
              <a:t>photooxidative</a:t>
            </a:r>
            <a:r>
              <a:rPr lang="nl-BE" b="1" dirty="0" smtClean="0"/>
              <a:t> </a:t>
            </a:r>
            <a:r>
              <a:rPr lang="nl-BE" b="1" dirty="0" err="1" smtClean="0"/>
              <a:t>ageing</a:t>
            </a:r>
            <a:r>
              <a:rPr lang="nl-BE" b="1" dirty="0" smtClean="0"/>
              <a:t> </a:t>
            </a:r>
            <a:r>
              <a:rPr lang="nl-BE" b="1" dirty="0" err="1" smtClean="0"/>
              <a:t>experiments</a:t>
            </a:r>
            <a:r>
              <a:rPr lang="nl-BE" b="1" dirty="0" smtClean="0"/>
              <a:t> </a:t>
            </a:r>
            <a:endParaRPr lang="nl-NL" b="1" dirty="0"/>
          </a:p>
        </p:txBody>
      </p:sp>
      <p:sp>
        <p:nvSpPr>
          <p:cNvPr id="7" name="Tijdelijke aanduiding voor inhoud 6"/>
          <p:cNvSpPr>
            <a:spLocks noGrp="1"/>
          </p:cNvSpPr>
          <p:nvPr>
            <p:ph idx="1"/>
          </p:nvPr>
        </p:nvSpPr>
        <p:spPr>
          <a:xfrm>
            <a:off x="539552" y="1052737"/>
            <a:ext cx="8280920" cy="4895850"/>
          </a:xfrm>
        </p:spPr>
        <p:txBody>
          <a:bodyPr/>
          <a:lstStyle/>
          <a:p>
            <a:r>
              <a:rPr lang="en-GB" dirty="0" smtClean="0"/>
              <a:t>Dark </a:t>
            </a:r>
            <a:r>
              <a:rPr lang="el-GR" dirty="0" smtClean="0"/>
              <a:t>α</a:t>
            </a:r>
            <a:r>
              <a:rPr lang="nl-BE" dirty="0" smtClean="0"/>
              <a:t>-</a:t>
            </a:r>
            <a:r>
              <a:rPr lang="nl-BE" dirty="0" err="1" smtClean="0"/>
              <a:t>pinene</a:t>
            </a:r>
            <a:r>
              <a:rPr lang="en-GB" dirty="0" smtClean="0"/>
              <a:t> </a:t>
            </a:r>
            <a:r>
              <a:rPr lang="en-GB" dirty="0" err="1" smtClean="0"/>
              <a:t>ozonolysis</a:t>
            </a:r>
            <a:r>
              <a:rPr lang="en-GB" dirty="0" smtClean="0"/>
              <a:t> followed by UV and OH-ageing</a:t>
            </a:r>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29</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D:\Users\karlc\aeronomie\ThesisKarl\Defence\HenryandDonahue2012ex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1497976"/>
            <a:ext cx="5112568" cy="3800380"/>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6"/>
          <p:cNvSpPr txBox="1">
            <a:spLocks/>
          </p:cNvSpPr>
          <p:nvPr/>
        </p:nvSpPr>
        <p:spPr>
          <a:xfrm>
            <a:off x="764394" y="5187630"/>
            <a:ext cx="7740860"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SzPct val="100000"/>
            </a:pPr>
            <a:r>
              <a:rPr lang="en-GB" sz="2000" dirty="0" smtClean="0"/>
              <a:t>First: increase, due to sudden jump in OH         adding more </a:t>
            </a:r>
            <a:r>
              <a:rPr lang="en-GB" sz="2000" dirty="0" err="1" smtClean="0"/>
              <a:t>oxyg</a:t>
            </a:r>
            <a:r>
              <a:rPr lang="en-GB" sz="2000" dirty="0" smtClean="0"/>
              <a:t>. groups </a:t>
            </a:r>
          </a:p>
          <a:p>
            <a:pPr marL="182563" indent="-182563">
              <a:buFont typeface="Wingdings" panose="05000000000000000000" pitchFamily="2" charset="2"/>
              <a:buChar char="§"/>
            </a:pPr>
            <a:r>
              <a:rPr lang="en-GB" sz="2000" dirty="0" smtClean="0"/>
              <a:t>Then: decrease in SOA, probably due to decomposition after photolysis</a:t>
            </a:r>
          </a:p>
          <a:p>
            <a:pPr marL="182563" indent="-182563">
              <a:buFont typeface="Wingdings" panose="05000000000000000000" pitchFamily="2" charset="2"/>
              <a:buChar char="§"/>
            </a:pPr>
            <a:r>
              <a:rPr lang="en-GB" sz="2000" dirty="0" smtClean="0"/>
              <a:t>Model: no decrease</a:t>
            </a:r>
          </a:p>
          <a:p>
            <a:pPr marL="182563" indent="-182563">
              <a:buFont typeface="Wingdings" panose="05000000000000000000" pitchFamily="2" charset="2"/>
              <a:buChar char="§"/>
            </a:pPr>
            <a:r>
              <a:rPr lang="en-GB" sz="2000" dirty="0" smtClean="0"/>
              <a:t>100x increase in </a:t>
            </a:r>
            <a:r>
              <a:rPr lang="en-GB" sz="2000" i="1" dirty="0" smtClean="0"/>
              <a:t>j</a:t>
            </a:r>
            <a:r>
              <a:rPr lang="en-GB" sz="2000" dirty="0" smtClean="0"/>
              <a:t>-values needed!</a:t>
            </a:r>
          </a:p>
        </p:txBody>
      </p:sp>
      <p:sp>
        <p:nvSpPr>
          <p:cNvPr id="2" name="Right Arrow 1"/>
          <p:cNvSpPr/>
          <p:nvPr/>
        </p:nvSpPr>
        <p:spPr>
          <a:xfrm>
            <a:off x="5292080" y="5381951"/>
            <a:ext cx="3600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5796136" y="1844824"/>
            <a:ext cx="3013517" cy="646331"/>
          </a:xfrm>
          <a:prstGeom prst="rect">
            <a:avLst/>
          </a:prstGeom>
          <a:noFill/>
        </p:spPr>
        <p:txBody>
          <a:bodyPr wrap="none" rtlCol="0">
            <a:spAutoFit/>
          </a:bodyPr>
          <a:lstStyle/>
          <a:p>
            <a:r>
              <a:rPr lang="nl-BE" dirty="0" err="1" smtClean="0"/>
              <a:t>Exp</a:t>
            </a:r>
            <a:r>
              <a:rPr lang="nl-BE" dirty="0" smtClean="0"/>
              <a:t>.: Henry &amp; </a:t>
            </a:r>
            <a:r>
              <a:rPr lang="nl-BE" dirty="0" err="1" smtClean="0"/>
              <a:t>Donahue</a:t>
            </a:r>
            <a:r>
              <a:rPr lang="nl-BE" dirty="0" smtClean="0"/>
              <a:t>, 2012,</a:t>
            </a:r>
          </a:p>
          <a:p>
            <a:r>
              <a:rPr lang="nl-BE" dirty="0" smtClean="0"/>
              <a:t>CMU </a:t>
            </a:r>
            <a:r>
              <a:rPr lang="nl-BE" dirty="0" err="1" smtClean="0"/>
              <a:t>chamber</a:t>
            </a:r>
            <a:r>
              <a:rPr lang="nl-BE" dirty="0" smtClean="0"/>
              <a:t>, US</a:t>
            </a:r>
            <a:endParaRPr lang="nl-BE" dirty="0"/>
          </a:p>
        </p:txBody>
      </p:sp>
    </p:spTree>
    <p:extLst>
      <p:ext uri="{BB962C8B-B14F-4D97-AF65-F5344CB8AC3E}">
        <p14:creationId xmlns:p14="http://schemas.microsoft.com/office/powerpoint/2010/main" val="113146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D:\Users\karlc\aeronomie\ThesisKarl\Defence\LeftpictureEarthsatmospherCometaloneremovebo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7" y="571732"/>
            <a:ext cx="5148064" cy="541192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p:txBody>
          <a:bodyPr>
            <a:normAutofit/>
          </a:bodyPr>
          <a:lstStyle/>
          <a:p>
            <a:r>
              <a:rPr lang="nl-BE" b="1" dirty="0" err="1" smtClean="0"/>
              <a:t>Earth’s</a:t>
            </a:r>
            <a:r>
              <a:rPr lang="nl-BE" b="1" dirty="0" smtClean="0"/>
              <a:t> </a:t>
            </a:r>
            <a:r>
              <a:rPr lang="nl-BE" b="1" dirty="0" err="1" smtClean="0"/>
              <a:t>atmosphere</a:t>
            </a:r>
            <a:endParaRPr lang="nl-NL" b="1" dirty="0"/>
          </a:p>
        </p:txBody>
      </p:sp>
      <p:sp>
        <p:nvSpPr>
          <p:cNvPr id="7" name="Tijdelijke aanduiding voor inhoud 6"/>
          <p:cNvSpPr>
            <a:spLocks noGrp="1"/>
          </p:cNvSpPr>
          <p:nvPr>
            <p:ph idx="1"/>
          </p:nvPr>
        </p:nvSpPr>
        <p:spPr>
          <a:xfrm>
            <a:off x="539552" y="1196976"/>
            <a:ext cx="8064896" cy="575840"/>
          </a:xfrm>
        </p:spPr>
        <p:txBody>
          <a:bodyPr/>
          <a:lstStyle/>
          <a:p>
            <a:r>
              <a:rPr lang="en-GB" dirty="0"/>
              <a:t>L</a:t>
            </a:r>
            <a:r>
              <a:rPr lang="en-GB" dirty="0" smtClean="0"/>
              <a:t>ayers based on temperature</a:t>
            </a:r>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a:t>
            </a:fld>
            <a:endParaRPr lang="nl-NL"/>
          </a:p>
        </p:txBody>
      </p:sp>
      <p:sp>
        <p:nvSpPr>
          <p:cNvPr id="9" name="Tijdelijke aanduiding voor inhoud 6"/>
          <p:cNvSpPr txBox="1">
            <a:spLocks/>
          </p:cNvSpPr>
          <p:nvPr/>
        </p:nvSpPr>
        <p:spPr>
          <a:xfrm>
            <a:off x="558255" y="1772816"/>
            <a:ext cx="3869729"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b="1" dirty="0" smtClean="0"/>
              <a:t>Troposphere</a:t>
            </a:r>
            <a:r>
              <a:rPr lang="en-GB" dirty="0" smtClean="0"/>
              <a:t>: </a:t>
            </a:r>
          </a:p>
          <a:p>
            <a:pPr marL="673200" lvl="1" indent="-457200"/>
            <a:r>
              <a:rPr lang="en-GB" dirty="0"/>
              <a:t>L</a:t>
            </a:r>
            <a:r>
              <a:rPr lang="en-GB" dirty="0" smtClean="0"/>
              <a:t>owest layer, up to the </a:t>
            </a:r>
            <a:r>
              <a:rPr lang="en-GB" b="1" dirty="0" err="1" smtClean="0"/>
              <a:t>tropopause</a:t>
            </a:r>
            <a:r>
              <a:rPr lang="en-GB" dirty="0" smtClean="0"/>
              <a:t> (8 km at poles, 15 - 18 km at equator)</a:t>
            </a:r>
          </a:p>
          <a:p>
            <a:pPr marL="673200" lvl="1" indent="-457200"/>
            <a:r>
              <a:rPr lang="en-GB" dirty="0" smtClean="0"/>
              <a:t>Temperature decreases</a:t>
            </a:r>
            <a:r>
              <a:rPr lang="en-GB" dirty="0"/>
              <a:t> </a:t>
            </a:r>
            <a:r>
              <a:rPr lang="en-GB" dirty="0" smtClean="0"/>
              <a:t>with height</a:t>
            </a:r>
          </a:p>
          <a:p>
            <a:pPr marL="673200" lvl="1" indent="-457200"/>
            <a:r>
              <a:rPr lang="en-GB" dirty="0" smtClean="0"/>
              <a:t>Strong mixing</a:t>
            </a:r>
            <a:endParaRPr lang="en-GB" dirty="0"/>
          </a:p>
          <a:p>
            <a:r>
              <a:rPr lang="en-GB" b="1" dirty="0" smtClean="0"/>
              <a:t>Stratosphere</a:t>
            </a:r>
            <a:r>
              <a:rPr lang="en-GB" dirty="0"/>
              <a:t>: </a:t>
            </a:r>
          </a:p>
          <a:p>
            <a:pPr marL="673200" lvl="1" indent="-457200"/>
            <a:r>
              <a:rPr lang="en-GB" dirty="0" smtClean="0"/>
              <a:t>Ozone (O</a:t>
            </a:r>
            <a:r>
              <a:rPr lang="en-GB" baseline="-25000" dirty="0" smtClean="0"/>
              <a:t>3</a:t>
            </a:r>
            <a:r>
              <a:rPr lang="en-GB" dirty="0" smtClean="0"/>
              <a:t>) layer </a:t>
            </a:r>
            <a:endParaRPr lang="en-GB" b="1" dirty="0"/>
          </a:p>
          <a:p>
            <a:pPr marL="673200" lvl="1" indent="-457200"/>
            <a:r>
              <a:rPr lang="en-GB" dirty="0" smtClean="0"/>
              <a:t>Temperature increases</a:t>
            </a:r>
            <a:endParaRPr lang="en-GB" dirty="0"/>
          </a:p>
          <a:p>
            <a:endParaRPr lang="en-GB" dirty="0" smtClean="0"/>
          </a:p>
        </p:txBody>
      </p:sp>
      <p:pic>
        <p:nvPicPr>
          <p:cNvPr id="10"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80312" y="1194695"/>
            <a:ext cx="1136850" cy="215444"/>
          </a:xfrm>
          <a:prstGeom prst="rect">
            <a:avLst/>
          </a:prstGeom>
          <a:noFill/>
        </p:spPr>
        <p:txBody>
          <a:bodyPr wrap="none" rtlCol="0">
            <a:spAutoFit/>
          </a:bodyPr>
          <a:lstStyle/>
          <a:p>
            <a:r>
              <a:rPr lang="nl-BE" sz="800" dirty="0"/>
              <a:t>©The COMET Program</a:t>
            </a:r>
          </a:p>
        </p:txBody>
      </p:sp>
      <p:sp>
        <p:nvSpPr>
          <p:cNvPr id="3" name="Rectangle 2"/>
          <p:cNvSpPr/>
          <p:nvPr/>
        </p:nvSpPr>
        <p:spPr>
          <a:xfrm>
            <a:off x="4644008" y="4797152"/>
            <a:ext cx="4176464" cy="288032"/>
          </a:xfrm>
          <a:prstGeom prst="rect">
            <a:avLst/>
          </a:prstGeom>
          <a:solidFill>
            <a:schemeClr val="accent1">
              <a:alpha val="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tangle 3"/>
          <p:cNvSpPr/>
          <p:nvPr/>
        </p:nvSpPr>
        <p:spPr>
          <a:xfrm>
            <a:off x="4644008" y="3789040"/>
            <a:ext cx="4176464" cy="1152128"/>
          </a:xfrm>
          <a:prstGeom prst="rect">
            <a:avLst/>
          </a:prstGeom>
          <a:solidFill>
            <a:schemeClr val="accent1">
              <a:alpha val="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7084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39552" y="116632"/>
            <a:ext cx="8784976" cy="936105"/>
          </a:xfrm>
        </p:spPr>
        <p:txBody>
          <a:bodyPr>
            <a:noAutofit/>
          </a:bodyPr>
          <a:lstStyle/>
          <a:p>
            <a:r>
              <a:rPr lang="nl-BE" b="1" dirty="0" smtClean="0"/>
              <a:t>SOA </a:t>
            </a:r>
            <a:r>
              <a:rPr lang="nl-BE" b="1" dirty="0" err="1" smtClean="0"/>
              <a:t>photooxidative</a:t>
            </a:r>
            <a:r>
              <a:rPr lang="nl-BE" b="1" dirty="0" smtClean="0"/>
              <a:t> </a:t>
            </a:r>
            <a:r>
              <a:rPr lang="nl-BE" b="1" dirty="0" err="1"/>
              <a:t>ageing</a:t>
            </a:r>
            <a:r>
              <a:rPr lang="nl-BE" b="1" dirty="0"/>
              <a:t> </a:t>
            </a:r>
            <a:r>
              <a:rPr lang="nl-BE" b="1" dirty="0" err="1" smtClean="0"/>
              <a:t>experiments</a:t>
            </a:r>
            <a:r>
              <a:rPr lang="nl-BE" b="1" dirty="0" smtClean="0"/>
              <a:t> (2)</a:t>
            </a:r>
            <a:endParaRPr lang="nl-NL" b="1" dirty="0"/>
          </a:p>
        </p:txBody>
      </p:sp>
      <p:sp>
        <p:nvSpPr>
          <p:cNvPr id="7" name="Tijdelijke aanduiding voor inhoud 6"/>
          <p:cNvSpPr>
            <a:spLocks noGrp="1"/>
          </p:cNvSpPr>
          <p:nvPr>
            <p:ph idx="1"/>
          </p:nvPr>
        </p:nvSpPr>
        <p:spPr>
          <a:xfrm>
            <a:off x="539552" y="914842"/>
            <a:ext cx="8280920" cy="4895850"/>
          </a:xfrm>
        </p:spPr>
        <p:txBody>
          <a:bodyPr/>
          <a:lstStyle/>
          <a:p>
            <a:r>
              <a:rPr lang="en-GB" dirty="0" smtClean="0"/>
              <a:t>Dark </a:t>
            </a:r>
            <a:r>
              <a:rPr lang="el-GR" dirty="0" smtClean="0"/>
              <a:t>α</a:t>
            </a:r>
            <a:r>
              <a:rPr lang="nl-BE" dirty="0" smtClean="0"/>
              <a:t>-</a:t>
            </a:r>
            <a:r>
              <a:rPr lang="nl-BE" dirty="0" err="1" smtClean="0"/>
              <a:t>pinene</a:t>
            </a:r>
            <a:r>
              <a:rPr lang="en-GB" dirty="0" smtClean="0"/>
              <a:t> </a:t>
            </a:r>
            <a:r>
              <a:rPr lang="en-GB" dirty="0" err="1" smtClean="0"/>
              <a:t>ozonolysis</a:t>
            </a:r>
            <a:r>
              <a:rPr lang="en-GB" dirty="0" smtClean="0"/>
              <a:t> followed by UV and OH-ageing</a:t>
            </a:r>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30</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6"/>
          <p:cNvSpPr txBox="1">
            <a:spLocks/>
          </p:cNvSpPr>
          <p:nvPr/>
        </p:nvSpPr>
        <p:spPr>
          <a:xfrm>
            <a:off x="764394" y="5187630"/>
            <a:ext cx="7740860"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563" indent="-182563">
              <a:buFont typeface="Wingdings" panose="05000000000000000000" pitchFamily="2" charset="2"/>
              <a:buChar char="§"/>
            </a:pPr>
            <a:r>
              <a:rPr lang="en-GB" sz="2000" dirty="0"/>
              <a:t>T</a:t>
            </a:r>
            <a:r>
              <a:rPr lang="en-GB" sz="2000" dirty="0" smtClean="0"/>
              <a:t>he modelled SOA ageing increase is much higher than observed </a:t>
            </a:r>
          </a:p>
          <a:p>
            <a:pPr marL="182563" indent="-182563">
              <a:buFont typeface="Wingdings" panose="05000000000000000000" pitchFamily="2" charset="2"/>
              <a:buChar char="§"/>
            </a:pPr>
            <a:r>
              <a:rPr lang="en-GB" sz="2000" dirty="0"/>
              <a:t>M</a:t>
            </a:r>
            <a:r>
              <a:rPr lang="en-GB" sz="2000" dirty="0" smtClean="0"/>
              <a:t>odelled O/C ratio increase (from 0.4-0.5 to 0.65-0.75)</a:t>
            </a:r>
            <a:r>
              <a:rPr lang="en-GB" sz="2000" dirty="0"/>
              <a:t> </a:t>
            </a:r>
            <a:r>
              <a:rPr lang="en-GB" sz="2000" dirty="0" smtClean="0"/>
              <a:t>is much higher than the observed increase</a:t>
            </a:r>
          </a:p>
        </p:txBody>
      </p:sp>
      <p:sp>
        <p:nvSpPr>
          <p:cNvPr id="12" name="TextBox 11"/>
          <p:cNvSpPr txBox="1"/>
          <p:nvPr/>
        </p:nvSpPr>
        <p:spPr>
          <a:xfrm>
            <a:off x="683568" y="1314774"/>
            <a:ext cx="5057025" cy="369332"/>
          </a:xfrm>
          <a:prstGeom prst="rect">
            <a:avLst/>
          </a:prstGeom>
          <a:noFill/>
        </p:spPr>
        <p:txBody>
          <a:bodyPr wrap="none" rtlCol="0">
            <a:spAutoFit/>
          </a:bodyPr>
          <a:lstStyle/>
          <a:p>
            <a:r>
              <a:rPr lang="nl-BE" dirty="0" err="1" smtClean="0"/>
              <a:t>Exp</a:t>
            </a:r>
            <a:r>
              <a:rPr lang="nl-BE" dirty="0" smtClean="0"/>
              <a:t>.: </a:t>
            </a:r>
            <a:r>
              <a:rPr lang="nl-BE" dirty="0" err="1" smtClean="0"/>
              <a:t>Tritscher</a:t>
            </a:r>
            <a:r>
              <a:rPr lang="nl-BE" dirty="0" smtClean="0"/>
              <a:t> et al., 2011, PSI </a:t>
            </a:r>
            <a:r>
              <a:rPr lang="nl-BE" dirty="0" err="1" smtClean="0"/>
              <a:t>chamber</a:t>
            </a:r>
            <a:r>
              <a:rPr lang="nl-BE" dirty="0" smtClean="0"/>
              <a:t>, Switzerland</a:t>
            </a:r>
            <a:endParaRPr lang="nl-BE" dirty="0"/>
          </a:p>
        </p:txBody>
      </p:sp>
      <p:pic>
        <p:nvPicPr>
          <p:cNvPr id="15362" name="Picture 2" descr="D:\Users\karlc\aeronomie\ThesisKarl\Defence\Tritscher2011exp5Ot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051" y="1684107"/>
            <a:ext cx="3790942" cy="344033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Users\karlc\aeronomie\ThesisKarl\Defence\Tritscher2011exp5S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05149"/>
            <a:ext cx="3769264" cy="347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852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39552" y="116632"/>
            <a:ext cx="8604448" cy="936105"/>
          </a:xfrm>
        </p:spPr>
        <p:txBody>
          <a:bodyPr>
            <a:noAutofit/>
          </a:bodyPr>
          <a:lstStyle/>
          <a:p>
            <a:r>
              <a:rPr lang="nl-BE" b="1" dirty="0" smtClean="0"/>
              <a:t>SOA </a:t>
            </a:r>
            <a:r>
              <a:rPr lang="nl-BE" b="1" dirty="0" err="1" smtClean="0"/>
              <a:t>photooxidative</a:t>
            </a:r>
            <a:r>
              <a:rPr lang="nl-BE" b="1" dirty="0" smtClean="0"/>
              <a:t> </a:t>
            </a:r>
            <a:r>
              <a:rPr lang="nl-BE" b="1" dirty="0" err="1"/>
              <a:t>ageing</a:t>
            </a:r>
            <a:r>
              <a:rPr lang="nl-BE" b="1" dirty="0"/>
              <a:t> </a:t>
            </a:r>
            <a:r>
              <a:rPr lang="nl-BE" b="1" dirty="0" err="1" smtClean="0"/>
              <a:t>experiments</a:t>
            </a:r>
            <a:r>
              <a:rPr lang="nl-BE" b="1" dirty="0" smtClean="0"/>
              <a:t> (3)</a:t>
            </a:r>
            <a:endParaRPr lang="nl-NL" b="1" dirty="0"/>
          </a:p>
        </p:txBody>
      </p:sp>
      <p:sp>
        <p:nvSpPr>
          <p:cNvPr id="7" name="Tijdelijke aanduiding voor inhoud 6"/>
          <p:cNvSpPr>
            <a:spLocks noGrp="1"/>
          </p:cNvSpPr>
          <p:nvPr>
            <p:ph idx="1"/>
          </p:nvPr>
        </p:nvSpPr>
        <p:spPr>
          <a:xfrm>
            <a:off x="539552" y="914842"/>
            <a:ext cx="8280920" cy="4895850"/>
          </a:xfrm>
        </p:spPr>
        <p:txBody>
          <a:bodyPr/>
          <a:lstStyle/>
          <a:p>
            <a:r>
              <a:rPr lang="el-GR" dirty="0" smtClean="0"/>
              <a:t>α</a:t>
            </a:r>
            <a:r>
              <a:rPr lang="nl-BE" dirty="0" smtClean="0"/>
              <a:t>-</a:t>
            </a:r>
            <a:r>
              <a:rPr lang="nl-BE" dirty="0" err="1" smtClean="0"/>
              <a:t>pinene</a:t>
            </a:r>
            <a:r>
              <a:rPr lang="en-GB" dirty="0" smtClean="0"/>
              <a:t> photo-oxidation and OH-oxidation</a:t>
            </a:r>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31</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6"/>
          <p:cNvSpPr txBox="1">
            <a:spLocks/>
          </p:cNvSpPr>
          <p:nvPr/>
        </p:nvSpPr>
        <p:spPr>
          <a:xfrm>
            <a:off x="454968" y="4930010"/>
            <a:ext cx="8437512"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563" indent="-182563">
              <a:buFont typeface="Wingdings" panose="05000000000000000000" pitchFamily="2" charset="2"/>
              <a:buChar char="§"/>
            </a:pPr>
            <a:r>
              <a:rPr lang="en-GB" sz="2000" dirty="0" smtClean="0"/>
              <a:t>BOREAM overestimates final M</a:t>
            </a:r>
            <a:r>
              <a:rPr lang="en-GB" sz="2000" baseline="-25000" dirty="0" smtClean="0"/>
              <a:t>O</a:t>
            </a:r>
            <a:r>
              <a:rPr lang="en-GB" sz="2000" dirty="0" smtClean="0"/>
              <a:t> by between 50 and 100% (at both low, intermediate, and high </a:t>
            </a:r>
            <a:r>
              <a:rPr lang="en-GB" sz="2000" dirty="0" err="1" smtClean="0"/>
              <a:t>NO</a:t>
            </a:r>
            <a:r>
              <a:rPr lang="en-GB" sz="2000" baseline="-25000" dirty="0" err="1" smtClean="0"/>
              <a:t>x</a:t>
            </a:r>
            <a:r>
              <a:rPr lang="en-GB" sz="2000" dirty="0" smtClean="0"/>
              <a:t>)</a:t>
            </a:r>
          </a:p>
          <a:p>
            <a:pPr marL="182563" indent="-182563">
              <a:buFont typeface="Wingdings" panose="05000000000000000000" pitchFamily="2" charset="2"/>
              <a:buChar char="§"/>
            </a:pPr>
            <a:r>
              <a:rPr lang="en-GB" sz="2000" dirty="0" smtClean="0"/>
              <a:t>GECKO-A model simulates an even higher SOA concentration</a:t>
            </a:r>
          </a:p>
        </p:txBody>
      </p:sp>
      <p:sp>
        <p:nvSpPr>
          <p:cNvPr id="12" name="TextBox 11"/>
          <p:cNvSpPr txBox="1"/>
          <p:nvPr/>
        </p:nvSpPr>
        <p:spPr>
          <a:xfrm>
            <a:off x="323528" y="1450234"/>
            <a:ext cx="4082080" cy="369332"/>
          </a:xfrm>
          <a:prstGeom prst="rect">
            <a:avLst/>
          </a:prstGeom>
          <a:noFill/>
        </p:spPr>
        <p:txBody>
          <a:bodyPr wrap="none" rtlCol="0">
            <a:spAutoFit/>
          </a:bodyPr>
          <a:lstStyle/>
          <a:p>
            <a:r>
              <a:rPr lang="nl-BE" dirty="0" err="1" smtClean="0"/>
              <a:t>Exp</a:t>
            </a:r>
            <a:r>
              <a:rPr lang="nl-BE" dirty="0" smtClean="0"/>
              <a:t>.: </a:t>
            </a:r>
            <a:r>
              <a:rPr lang="nl-BE" dirty="0" err="1" smtClean="0"/>
              <a:t>Ng</a:t>
            </a:r>
            <a:r>
              <a:rPr lang="nl-BE" dirty="0" smtClean="0"/>
              <a:t> et al., 2007, </a:t>
            </a:r>
            <a:r>
              <a:rPr lang="nl-BE" dirty="0" err="1" smtClean="0"/>
              <a:t>Caltech</a:t>
            </a:r>
            <a:r>
              <a:rPr lang="nl-BE" dirty="0" smtClean="0"/>
              <a:t> </a:t>
            </a:r>
            <a:r>
              <a:rPr lang="nl-BE" dirty="0" err="1" smtClean="0"/>
              <a:t>chamber</a:t>
            </a:r>
            <a:r>
              <a:rPr lang="nl-BE" dirty="0" smtClean="0"/>
              <a:t>, US</a:t>
            </a:r>
            <a:endParaRPr lang="nl-BE" dirty="0"/>
          </a:p>
        </p:txBody>
      </p:sp>
      <p:pic>
        <p:nvPicPr>
          <p:cNvPr id="13315" name="Picture 3" descr="D:\Users\karlc\aeronomie\ThesisKarl\Defence\Ng2007ValorsoBOR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 y="2064296"/>
            <a:ext cx="9320277" cy="29271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91600" y="1450234"/>
            <a:ext cx="3661965" cy="369332"/>
          </a:xfrm>
          <a:prstGeom prst="rect">
            <a:avLst/>
          </a:prstGeom>
          <a:noFill/>
        </p:spPr>
        <p:txBody>
          <a:bodyPr wrap="none" rtlCol="0">
            <a:spAutoFit/>
          </a:bodyPr>
          <a:lstStyle/>
          <a:p>
            <a:r>
              <a:rPr lang="nl-BE" dirty="0" err="1" smtClean="0"/>
              <a:t>Valorso</a:t>
            </a:r>
            <a:r>
              <a:rPr lang="nl-BE" dirty="0" smtClean="0"/>
              <a:t> et al., 2011: GECKO-A model</a:t>
            </a:r>
            <a:endParaRPr lang="nl-BE" dirty="0"/>
          </a:p>
        </p:txBody>
      </p:sp>
      <p:sp>
        <p:nvSpPr>
          <p:cNvPr id="14" name="TextBox 13"/>
          <p:cNvSpPr txBox="1"/>
          <p:nvPr/>
        </p:nvSpPr>
        <p:spPr>
          <a:xfrm>
            <a:off x="971600" y="1819566"/>
            <a:ext cx="943848" cy="369332"/>
          </a:xfrm>
          <a:prstGeom prst="rect">
            <a:avLst/>
          </a:prstGeom>
          <a:noFill/>
        </p:spPr>
        <p:txBody>
          <a:bodyPr wrap="none" rtlCol="0">
            <a:spAutoFit/>
          </a:bodyPr>
          <a:lstStyle/>
          <a:p>
            <a:r>
              <a:rPr lang="nl-BE" dirty="0"/>
              <a:t>l</a:t>
            </a:r>
            <a:r>
              <a:rPr lang="nl-BE" dirty="0" smtClean="0"/>
              <a:t>ow </a:t>
            </a:r>
            <a:r>
              <a:rPr lang="nl-BE" dirty="0" err="1" smtClean="0"/>
              <a:t>NO</a:t>
            </a:r>
            <a:r>
              <a:rPr lang="nl-BE" baseline="-25000" dirty="0" err="1" smtClean="0"/>
              <a:t>x</a:t>
            </a:r>
            <a:endParaRPr lang="nl-BE" baseline="-25000" dirty="0"/>
          </a:p>
        </p:txBody>
      </p:sp>
      <p:sp>
        <p:nvSpPr>
          <p:cNvPr id="15" name="TextBox 14"/>
          <p:cNvSpPr txBox="1"/>
          <p:nvPr/>
        </p:nvSpPr>
        <p:spPr>
          <a:xfrm>
            <a:off x="3779912" y="2004232"/>
            <a:ext cx="1820370" cy="369332"/>
          </a:xfrm>
          <a:prstGeom prst="rect">
            <a:avLst/>
          </a:prstGeom>
          <a:noFill/>
        </p:spPr>
        <p:txBody>
          <a:bodyPr wrap="none" rtlCol="0">
            <a:spAutoFit/>
          </a:bodyPr>
          <a:lstStyle/>
          <a:p>
            <a:r>
              <a:rPr lang="nl-BE" dirty="0" err="1" smtClean="0"/>
              <a:t>intermediate</a:t>
            </a:r>
            <a:r>
              <a:rPr lang="nl-BE" dirty="0" smtClean="0"/>
              <a:t> </a:t>
            </a:r>
            <a:r>
              <a:rPr lang="nl-BE" dirty="0" err="1" smtClean="0"/>
              <a:t>NO</a:t>
            </a:r>
            <a:r>
              <a:rPr lang="nl-BE" baseline="-25000" dirty="0" err="1" smtClean="0"/>
              <a:t>x</a:t>
            </a:r>
            <a:endParaRPr lang="nl-BE" baseline="-25000" dirty="0"/>
          </a:p>
        </p:txBody>
      </p:sp>
      <p:sp>
        <p:nvSpPr>
          <p:cNvPr id="16" name="TextBox 15"/>
          <p:cNvSpPr txBox="1"/>
          <p:nvPr/>
        </p:nvSpPr>
        <p:spPr>
          <a:xfrm>
            <a:off x="7093458" y="2004232"/>
            <a:ext cx="1010469" cy="369332"/>
          </a:xfrm>
          <a:prstGeom prst="rect">
            <a:avLst/>
          </a:prstGeom>
          <a:noFill/>
        </p:spPr>
        <p:txBody>
          <a:bodyPr wrap="none" rtlCol="0">
            <a:spAutoFit/>
          </a:bodyPr>
          <a:lstStyle/>
          <a:p>
            <a:r>
              <a:rPr lang="nl-BE" dirty="0" smtClean="0"/>
              <a:t>high </a:t>
            </a:r>
            <a:r>
              <a:rPr lang="nl-BE" dirty="0" err="1" smtClean="0"/>
              <a:t>NO</a:t>
            </a:r>
            <a:r>
              <a:rPr lang="nl-BE" baseline="-25000" dirty="0" err="1" smtClean="0"/>
              <a:t>x</a:t>
            </a:r>
            <a:endParaRPr lang="nl-BE" baseline="-25000" dirty="0"/>
          </a:p>
        </p:txBody>
      </p:sp>
    </p:spTree>
    <p:extLst>
      <p:ext uri="{BB962C8B-B14F-4D97-AF65-F5344CB8AC3E}">
        <p14:creationId xmlns:p14="http://schemas.microsoft.com/office/powerpoint/2010/main" val="2788120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smtClean="0"/>
              <a:t>SOA </a:t>
            </a:r>
            <a:r>
              <a:rPr lang="nl-BE" b="1" dirty="0" err="1" smtClean="0"/>
              <a:t>ageing</a:t>
            </a:r>
            <a:r>
              <a:rPr lang="nl-BE" b="1" dirty="0" smtClean="0"/>
              <a:t> </a:t>
            </a:r>
            <a:r>
              <a:rPr lang="nl-BE" b="1" dirty="0" err="1" smtClean="0"/>
              <a:t>experiments</a:t>
            </a:r>
            <a:r>
              <a:rPr lang="nl-BE" b="1" dirty="0" smtClean="0"/>
              <a:t>: </a:t>
            </a:r>
            <a:r>
              <a:rPr lang="nl-BE" b="1" dirty="0" err="1" smtClean="0"/>
              <a:t>wall</a:t>
            </a:r>
            <a:r>
              <a:rPr lang="nl-BE" b="1" dirty="0" smtClean="0"/>
              <a:t> </a:t>
            </a:r>
            <a:r>
              <a:rPr lang="nl-BE" b="1" dirty="0" err="1" smtClean="0"/>
              <a:t>losses</a:t>
            </a:r>
            <a:endParaRPr lang="nl-NL" b="1" dirty="0"/>
          </a:p>
        </p:txBody>
      </p:sp>
      <p:sp>
        <p:nvSpPr>
          <p:cNvPr id="7" name="Tijdelijke aanduiding voor inhoud 6"/>
          <p:cNvSpPr>
            <a:spLocks noGrp="1"/>
          </p:cNvSpPr>
          <p:nvPr>
            <p:ph idx="1"/>
          </p:nvPr>
        </p:nvSpPr>
        <p:spPr>
          <a:xfrm>
            <a:off x="539552" y="914842"/>
            <a:ext cx="8496944" cy="4895850"/>
          </a:xfrm>
        </p:spPr>
        <p:txBody>
          <a:bodyPr/>
          <a:lstStyle/>
          <a:p>
            <a:pPr marL="457200" indent="-457200">
              <a:buFont typeface="Wingdings" panose="05000000000000000000" pitchFamily="2" charset="2"/>
              <a:buChar char="§"/>
            </a:pPr>
            <a:r>
              <a:rPr lang="en-GB" dirty="0" smtClean="0"/>
              <a:t>model SOA is overestimated, often by around a factor 2</a:t>
            </a:r>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32</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6"/>
          <p:cNvSpPr txBox="1">
            <a:spLocks/>
          </p:cNvSpPr>
          <p:nvPr/>
        </p:nvSpPr>
        <p:spPr>
          <a:xfrm>
            <a:off x="251520" y="1556792"/>
            <a:ext cx="8437512"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t>              Possible cause:    Wall losses underestimated in experiments			(Matsunaga &amp; </a:t>
            </a:r>
            <a:r>
              <a:rPr lang="en-GB" sz="2000" dirty="0" err="1" smtClean="0"/>
              <a:t>Ziemann</a:t>
            </a:r>
            <a:r>
              <a:rPr lang="en-GB" sz="2000" dirty="0" smtClean="0"/>
              <a:t>, 2010; Donahue et al., 2012);</a:t>
            </a:r>
            <a:br>
              <a:rPr lang="en-GB" sz="2000" dirty="0" smtClean="0"/>
            </a:br>
            <a:r>
              <a:rPr lang="en-GB" sz="2000" dirty="0" smtClean="0"/>
              <a:t>			</a:t>
            </a:r>
          </a:p>
        </p:txBody>
      </p:sp>
      <p:pic>
        <p:nvPicPr>
          <p:cNvPr id="14338" name="Picture 2" descr="D:\Users\karlc\aeronomie\ThesisKarl\Defence\Walllossesp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204" y="3151929"/>
            <a:ext cx="6339388" cy="368779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Users\karlc\aeronomie\ThesisKarl\Defence\Walllossespic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210" y="3151681"/>
            <a:ext cx="6320382" cy="367673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Users\karlc\aeronomie\ThesisKarl\Defence\Walllossespic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4613" y="3151929"/>
            <a:ext cx="6339387" cy="368779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Users\karlc\aeronomie\ThesisKarl\Defence\Walllossespic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0204" y="3151929"/>
            <a:ext cx="6329885" cy="3682267"/>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D:\Users\karlc\aeronomie\ThesisKarl\Defence\Walllossespic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814" y="3109791"/>
            <a:ext cx="6392391" cy="371862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D:\Users\karlc\aeronomie\ThesisKarl\Defence\Walllossespic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7102" y="3125083"/>
            <a:ext cx="6366104" cy="3703337"/>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D:\Users\karlc\aeronomie\ThesisKarl\Defence\Walllossespic1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9523" y="3135108"/>
            <a:ext cx="6374971" cy="370849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D:\Users\karlc\aeronomie\ThesisKarl\Defence\Walllossespic1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4596" y="3109792"/>
            <a:ext cx="6402318" cy="3724404"/>
          </a:xfrm>
          <a:prstGeom prst="rect">
            <a:avLst/>
          </a:prstGeom>
          <a:noFill/>
          <a:extLst>
            <a:ext uri="{909E8E84-426E-40DD-AFC4-6F175D3DCCD1}">
              <a14:hiddenFill xmlns:a14="http://schemas.microsoft.com/office/drawing/2010/main">
                <a:solidFill>
                  <a:srgbClr val="FFFFFF"/>
                </a:solidFill>
              </a14:hiddenFill>
            </a:ext>
          </a:extLst>
        </p:spPr>
      </p:pic>
      <p:sp>
        <p:nvSpPr>
          <p:cNvPr id="22" name="Tijdelijke aanduiding voor inhoud 6"/>
          <p:cNvSpPr txBox="1">
            <a:spLocks/>
          </p:cNvSpPr>
          <p:nvPr/>
        </p:nvSpPr>
        <p:spPr>
          <a:xfrm>
            <a:off x="251520" y="2466642"/>
            <a:ext cx="2699792"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2000" dirty="0" smtClean="0"/>
              <a:t>Normally: gases condense to aerosol until equilibrium</a:t>
            </a:r>
          </a:p>
          <a:p>
            <a:pPr marL="342900" indent="-342900">
              <a:buFont typeface="Arial" panose="020B0604020202020204" pitchFamily="34" charset="0"/>
              <a:buChar char="•"/>
            </a:pPr>
            <a:r>
              <a:rPr lang="en-GB" sz="2000" dirty="0" smtClean="0"/>
              <a:t>But: gases and particles are deposited on walls</a:t>
            </a:r>
          </a:p>
          <a:p>
            <a:pPr marL="342900" indent="-342900">
              <a:buFont typeface="Arial" panose="020B0604020202020204" pitchFamily="34" charset="0"/>
              <a:buChar char="•"/>
            </a:pPr>
            <a:r>
              <a:rPr lang="en-GB" sz="2000" dirty="0" smtClean="0"/>
              <a:t>Only particles in air are seen, leading to underestimation of the true aerosol amount!</a:t>
            </a:r>
          </a:p>
        </p:txBody>
      </p:sp>
    </p:spTree>
    <p:extLst>
      <p:ext uri="{BB962C8B-B14F-4D97-AF65-F5344CB8AC3E}">
        <p14:creationId xmlns:p14="http://schemas.microsoft.com/office/powerpoint/2010/main" val="1988023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3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err="1" smtClean="0"/>
              <a:t>Causes</a:t>
            </a:r>
            <a:r>
              <a:rPr lang="nl-BE" b="1" dirty="0" smtClean="0"/>
              <a:t> SOA </a:t>
            </a:r>
            <a:r>
              <a:rPr lang="nl-BE" b="1" dirty="0" err="1" smtClean="0"/>
              <a:t>ageing</a:t>
            </a:r>
            <a:r>
              <a:rPr lang="nl-BE" b="1" dirty="0" smtClean="0"/>
              <a:t> </a:t>
            </a:r>
            <a:r>
              <a:rPr lang="nl-BE" b="1" dirty="0" err="1" smtClean="0"/>
              <a:t>overestimation</a:t>
            </a:r>
            <a:endParaRPr lang="nl-NL" b="1" dirty="0"/>
          </a:p>
        </p:txBody>
      </p:sp>
      <p:sp>
        <p:nvSpPr>
          <p:cNvPr id="7" name="Tijdelijke aanduiding voor inhoud 6"/>
          <p:cNvSpPr>
            <a:spLocks noGrp="1"/>
          </p:cNvSpPr>
          <p:nvPr>
            <p:ph idx="1"/>
          </p:nvPr>
        </p:nvSpPr>
        <p:spPr>
          <a:xfrm>
            <a:off x="539552" y="914842"/>
            <a:ext cx="8496944" cy="4895850"/>
          </a:xfrm>
        </p:spPr>
        <p:txBody>
          <a:bodyPr/>
          <a:lstStyle/>
          <a:p>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33</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6"/>
          <p:cNvSpPr txBox="1">
            <a:spLocks/>
          </p:cNvSpPr>
          <p:nvPr/>
        </p:nvSpPr>
        <p:spPr>
          <a:xfrm>
            <a:off x="323528" y="1196752"/>
            <a:ext cx="8437512"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t>Other Possible causes:   </a:t>
            </a:r>
          </a:p>
          <a:p>
            <a:pPr marL="342900" indent="-342900">
              <a:buFont typeface="Wingdings" panose="05000000000000000000" pitchFamily="2" charset="2"/>
              <a:buChar char="§"/>
            </a:pPr>
            <a:r>
              <a:rPr lang="en-GB" sz="2000" dirty="0" smtClean="0"/>
              <a:t>No radical chemistry in aerosol phase after aerosol phase photolysis</a:t>
            </a:r>
          </a:p>
          <a:p>
            <a:pPr marL="355600" lvl="1" indent="-355600"/>
            <a:r>
              <a:rPr lang="en-GB" sz="2000" dirty="0" smtClean="0"/>
              <a:t>Recently: some SOAs become viscous (glassy), prohibiting efficient partitioning</a:t>
            </a:r>
          </a:p>
          <a:p>
            <a:pPr marL="355600" lvl="1" indent="-355600"/>
            <a:r>
              <a:rPr lang="en-GB" sz="2000" dirty="0" smtClean="0"/>
              <a:t>Accumulation of uncertainties on kinetic rates</a:t>
            </a:r>
            <a:r>
              <a:rPr lang="en-GB" sz="2000" dirty="0"/>
              <a:t/>
            </a:r>
            <a:br>
              <a:rPr lang="en-GB" sz="2000" dirty="0"/>
            </a:br>
            <a:r>
              <a:rPr lang="en-GB" sz="2000" dirty="0" smtClean="0"/>
              <a:t>			</a:t>
            </a:r>
          </a:p>
        </p:txBody>
      </p:sp>
      <p:sp>
        <p:nvSpPr>
          <p:cNvPr id="22" name="Tijdelijke aanduiding voor inhoud 6"/>
          <p:cNvSpPr txBox="1">
            <a:spLocks/>
          </p:cNvSpPr>
          <p:nvPr/>
        </p:nvSpPr>
        <p:spPr>
          <a:xfrm>
            <a:off x="0" y="2444303"/>
            <a:ext cx="2699792" cy="1415251"/>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000" dirty="0" smtClean="0"/>
          </a:p>
        </p:txBody>
      </p:sp>
    </p:spTree>
    <p:extLst>
      <p:ext uri="{BB962C8B-B14F-4D97-AF65-F5344CB8AC3E}">
        <p14:creationId xmlns:p14="http://schemas.microsoft.com/office/powerpoint/2010/main" val="2237163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smtClean="0"/>
              <a:t>SOA </a:t>
            </a:r>
            <a:r>
              <a:rPr lang="nl-BE" b="1" dirty="0" err="1" smtClean="0"/>
              <a:t>ageing</a:t>
            </a:r>
            <a:r>
              <a:rPr lang="nl-BE" b="1" dirty="0" smtClean="0"/>
              <a:t> </a:t>
            </a:r>
            <a:r>
              <a:rPr lang="nl-BE" b="1" dirty="0" err="1" smtClean="0"/>
              <a:t>parametrisation</a:t>
            </a:r>
            <a:endParaRPr lang="nl-NL" b="1" dirty="0"/>
          </a:p>
        </p:txBody>
      </p:sp>
      <mc:AlternateContent xmlns:mc="http://schemas.openxmlformats.org/markup-compatibility/2006" xmlns:a14="http://schemas.microsoft.com/office/drawing/2010/main">
        <mc:Choice Requires="a14">
          <p:sp>
            <p:nvSpPr>
              <p:cNvPr id="7" name="Tijdelijke aanduiding voor inhoud 6"/>
              <p:cNvSpPr>
                <a:spLocks noGrp="1"/>
              </p:cNvSpPr>
              <p:nvPr>
                <p:ph idx="1"/>
              </p:nvPr>
            </p:nvSpPr>
            <p:spPr>
              <a:xfrm>
                <a:off x="539552" y="1052737"/>
                <a:ext cx="8280920" cy="4895850"/>
              </a:xfrm>
            </p:spPr>
            <p:txBody>
              <a:bodyPr/>
              <a:lstStyle/>
              <a:p>
                <a:pPr marL="457200" indent="-457200">
                  <a:buFont typeface="Wingdings" panose="05000000000000000000" pitchFamily="2" charset="2"/>
                  <a:buChar char="§"/>
                </a:pPr>
                <a:r>
                  <a:rPr lang="en-GB" dirty="0" smtClean="0"/>
                  <a:t>BOREAM (90,000 reactions) too large for global models</a:t>
                </a:r>
              </a:p>
              <a:p>
                <a:pPr marL="457200" indent="-457200">
                  <a:buFont typeface="Wingdings" panose="05000000000000000000" pitchFamily="2" charset="2"/>
                  <a:buChar char="§"/>
                </a:pPr>
                <a:r>
                  <a:rPr lang="en-GB" dirty="0" smtClean="0"/>
                  <a:t>Goal: reduce #reactions, but keep similar aerosol yields</a:t>
                </a:r>
              </a:p>
              <a:p>
                <a:pPr marL="457200" indent="-457200">
                  <a:buFont typeface="Wingdings" panose="05000000000000000000" pitchFamily="2" charset="2"/>
                  <a:buChar char="§"/>
                </a:pPr>
                <a:r>
                  <a:rPr lang="en-GB" dirty="0" smtClean="0"/>
                  <a:t>2-product model (</a:t>
                </a:r>
                <a:r>
                  <a:rPr lang="en-GB" dirty="0" err="1" smtClean="0"/>
                  <a:t>Odum</a:t>
                </a:r>
                <a:r>
                  <a:rPr lang="en-GB" dirty="0" smtClean="0"/>
                  <a:t> et al., 1996)</a:t>
                </a:r>
              </a:p>
              <a:p>
                <a:pPr marL="673200" lvl="1" indent="-457200">
                  <a:buFont typeface="Arial" panose="020B0604020202020204" pitchFamily="34" charset="0"/>
                  <a:buChar char="•"/>
                </a:pPr>
                <a:r>
                  <a:rPr lang="en-GB" dirty="0" smtClean="0"/>
                  <a:t>Contains 2 products, whose yields </a:t>
                </a:r>
                <a14:m>
                  <m:oMath xmlns:m="http://schemas.openxmlformats.org/officeDocument/2006/math">
                    <m:sSub>
                      <m:sSubPr>
                        <m:ctrlPr>
                          <a:rPr lang="en-GB" i="1" smtClean="0">
                            <a:latin typeface="Cambria Math"/>
                            <a:ea typeface="Cambria Math"/>
                          </a:rPr>
                        </m:ctrlPr>
                      </m:sSubPr>
                      <m:e>
                        <m:r>
                          <a:rPr lang="en-GB" i="1" smtClean="0">
                            <a:latin typeface="Cambria Math"/>
                            <a:ea typeface="Cambria Math"/>
                          </a:rPr>
                          <m:t>𝛼</m:t>
                        </m:r>
                      </m:e>
                      <m:sub>
                        <m:r>
                          <a:rPr lang="nl-BE" b="0" i="1" smtClean="0">
                            <a:latin typeface="Cambria Math"/>
                            <a:ea typeface="Cambria Math"/>
                          </a:rPr>
                          <m:t>𝑖</m:t>
                        </m:r>
                      </m:sub>
                    </m:sSub>
                  </m:oMath>
                </a14:m>
                <a:r>
                  <a:rPr lang="en-GB" dirty="0" smtClean="0"/>
                  <a:t> and aerosol partitioning equilibrium constants </a:t>
                </a:r>
                <a14:m>
                  <m:oMath xmlns:m="http://schemas.openxmlformats.org/officeDocument/2006/math">
                    <m:sSub>
                      <m:sSubPr>
                        <m:ctrlPr>
                          <a:rPr lang="en-GB" i="1">
                            <a:latin typeface="Cambria Math"/>
                            <a:ea typeface="Cambria Math"/>
                          </a:rPr>
                        </m:ctrlPr>
                      </m:sSubPr>
                      <m:e>
                        <m:r>
                          <a:rPr lang="nl-BE" b="0" i="1" smtClean="0">
                            <a:latin typeface="Cambria Math"/>
                            <a:ea typeface="Cambria Math"/>
                          </a:rPr>
                          <m:t>𝐾</m:t>
                        </m:r>
                      </m:e>
                      <m:sub>
                        <m:r>
                          <a:rPr lang="nl-BE" i="1">
                            <a:latin typeface="Cambria Math"/>
                            <a:ea typeface="Cambria Math"/>
                          </a:rPr>
                          <m:t>𝑖</m:t>
                        </m:r>
                      </m:sub>
                    </m:sSub>
                  </m:oMath>
                </a14:m>
                <a:endParaRPr lang="nl-BE" b="0" dirty="0" smtClean="0">
                  <a:ea typeface="Cambria Math"/>
                </a:endParaRPr>
              </a:p>
              <a:p>
                <a:pPr lvl="1" indent="0">
                  <a:buNone/>
                </a:pPr>
                <a:endParaRPr lang="en-GB" dirty="0" smtClean="0"/>
              </a:p>
              <a:p>
                <a:pPr marL="673200" lvl="1" indent="-457200">
                  <a:buFont typeface="Arial" panose="020B0604020202020204" pitchFamily="34" charset="0"/>
                  <a:buChar char="•"/>
                </a:pPr>
                <a14:m>
                  <m:oMath xmlns:m="http://schemas.openxmlformats.org/officeDocument/2006/math">
                    <m:sSub>
                      <m:sSubPr>
                        <m:ctrlPr>
                          <a:rPr lang="en-GB" i="1">
                            <a:latin typeface="Cambria Math"/>
                            <a:ea typeface="Cambria Math"/>
                          </a:rPr>
                        </m:ctrlPr>
                      </m:sSubPr>
                      <m:e>
                        <m:r>
                          <a:rPr lang="en-GB" i="1">
                            <a:latin typeface="Cambria Math"/>
                            <a:ea typeface="Cambria Math"/>
                          </a:rPr>
                          <m:t>𝛼</m:t>
                        </m:r>
                      </m:e>
                      <m:sub>
                        <m:r>
                          <a:rPr lang="nl-BE" i="1">
                            <a:latin typeface="Cambria Math"/>
                            <a:ea typeface="Cambria Math"/>
                          </a:rPr>
                          <m:t>𝑖</m:t>
                        </m:r>
                      </m:sub>
                    </m:sSub>
                    <m:r>
                      <a:rPr lang="nl-BE" i="1">
                        <a:latin typeface="Cambria Math"/>
                        <a:ea typeface="Cambria Math"/>
                      </a:rPr>
                      <m:t> </m:t>
                    </m:r>
                  </m:oMath>
                </a14:m>
                <a:r>
                  <a:rPr lang="en-GB" dirty="0" smtClean="0"/>
                  <a:t>and </a:t>
                </a:r>
                <a14:m>
                  <m:oMath xmlns:m="http://schemas.openxmlformats.org/officeDocument/2006/math">
                    <m:sSub>
                      <m:sSubPr>
                        <m:ctrlPr>
                          <a:rPr lang="en-GB" i="1">
                            <a:latin typeface="Cambria Math"/>
                            <a:ea typeface="Cambria Math"/>
                          </a:rPr>
                        </m:ctrlPr>
                      </m:sSubPr>
                      <m:e>
                        <m:r>
                          <a:rPr lang="nl-BE" i="1">
                            <a:latin typeface="Cambria Math"/>
                            <a:ea typeface="Cambria Math"/>
                          </a:rPr>
                          <m:t>𝐾</m:t>
                        </m:r>
                      </m:e>
                      <m:sub>
                        <m:r>
                          <a:rPr lang="nl-BE" i="1">
                            <a:latin typeface="Cambria Math"/>
                            <a:ea typeface="Cambria Math"/>
                          </a:rPr>
                          <m:t>𝑖</m:t>
                        </m:r>
                      </m:sub>
                    </m:sSub>
                  </m:oMath>
                </a14:m>
                <a:r>
                  <a:rPr lang="en-GB" dirty="0" smtClean="0"/>
                  <a:t> are chosen (fitted) to match observed aerosol  mass concentrations </a:t>
                </a:r>
                <a14:m>
                  <m:oMath xmlns:m="http://schemas.openxmlformats.org/officeDocument/2006/math">
                    <m:sSub>
                      <m:sSubPr>
                        <m:ctrlPr>
                          <a:rPr lang="en-GB" i="1">
                            <a:latin typeface="Cambria Math"/>
                            <a:ea typeface="Cambria Math"/>
                          </a:rPr>
                        </m:ctrlPr>
                      </m:sSubPr>
                      <m:e>
                        <m:r>
                          <a:rPr lang="nl-BE" b="0" i="1" smtClean="0">
                            <a:latin typeface="Cambria Math"/>
                            <a:ea typeface="Cambria Math"/>
                          </a:rPr>
                          <m:t>𝑀</m:t>
                        </m:r>
                      </m:e>
                      <m:sub>
                        <m:r>
                          <a:rPr lang="nl-BE" b="0" i="1" smtClean="0">
                            <a:latin typeface="Cambria Math"/>
                            <a:ea typeface="Cambria Math"/>
                          </a:rPr>
                          <m:t>𝑂</m:t>
                        </m:r>
                      </m:sub>
                    </m:sSub>
                  </m:oMath>
                </a14:m>
                <a:r>
                  <a:rPr lang="en-GB" dirty="0" smtClean="0"/>
                  <a:t> and Yields </a:t>
                </a:r>
                <a14:m>
                  <m:oMath xmlns:m="http://schemas.openxmlformats.org/officeDocument/2006/math">
                    <m:r>
                      <a:rPr lang="nl-BE" b="0" i="1" smtClean="0">
                        <a:latin typeface="Cambria Math"/>
                        <a:ea typeface="Cambria Math"/>
                      </a:rPr>
                      <m:t>𝑌</m:t>
                    </m:r>
                  </m:oMath>
                </a14:m>
                <a:endParaRPr lang="nl-BE" dirty="0" smtClean="0">
                  <a:ea typeface="Cambria Math"/>
                </a:endParaRPr>
              </a:p>
              <a:p>
                <a:pPr marL="673200" lvl="1" indent="-457200">
                  <a:buFont typeface="Arial" panose="020B0604020202020204" pitchFamily="34" charset="0"/>
                  <a:buChar char="•"/>
                </a:pPr>
                <a:endParaRPr lang="en-GB" dirty="0" smtClean="0"/>
              </a:p>
              <a:p>
                <a:pPr marL="673200" lvl="1" indent="-457200">
                  <a:buFont typeface="Arial" panose="020B0604020202020204" pitchFamily="34" charset="0"/>
                  <a:buChar char="•"/>
                </a:pPr>
                <a:endParaRPr lang="en-GB" dirty="0"/>
              </a:p>
              <a:p>
                <a:pPr marL="673200" lvl="1" indent="-457200">
                  <a:buFont typeface="Arial" panose="020B0604020202020204" pitchFamily="34" charset="0"/>
                  <a:buChar char="•"/>
                </a:pPr>
                <a:endParaRPr lang="en-GB" dirty="0" smtClean="0"/>
              </a:p>
              <a:p>
                <a:pPr lvl="1" indent="0">
                  <a:buNone/>
                </a:pPr>
                <a:endParaRPr lang="en-GB" dirty="0" smtClean="0"/>
              </a:p>
              <a:p>
                <a:pPr marL="457200" indent="-457200">
                  <a:buFont typeface="Arial" panose="020B0604020202020204" pitchFamily="34" charset="0"/>
                  <a:buChar char="•"/>
                </a:pPr>
                <a:endParaRPr lang="en-GB" dirty="0"/>
              </a:p>
            </p:txBody>
          </p:sp>
        </mc:Choice>
        <mc:Fallback xmlns="">
          <p:sp>
            <p:nvSpPr>
              <p:cNvPr id="7" name="Tijdelijke aanduiding voor inhoud 6"/>
              <p:cNvSpPr>
                <a:spLocks noGrp="1" noRot="1" noChangeAspect="1" noMove="1" noResize="1" noEditPoints="1" noAdjustHandles="1" noChangeArrowheads="1" noChangeShapeType="1" noTextEdit="1"/>
              </p:cNvSpPr>
              <p:nvPr>
                <p:ph idx="1"/>
              </p:nvPr>
            </p:nvSpPr>
            <p:spPr>
              <a:xfrm>
                <a:off x="539552" y="1052737"/>
                <a:ext cx="8280920" cy="4895850"/>
              </a:xfrm>
              <a:blipFill rotWithShape="1">
                <a:blip r:embed="rId3"/>
                <a:stretch>
                  <a:fillRect l="-2283" t="-1245" r="-2356"/>
                </a:stretch>
              </a:blipFill>
            </p:spPr>
            <p:txBody>
              <a:bodyPr/>
              <a:lstStyle/>
              <a:p>
                <a:r>
                  <a:rPr lang="nl-BE">
                    <a:noFill/>
                  </a:rPr>
                  <a:t> </a:t>
                </a:r>
              </a:p>
            </p:txBody>
          </p:sp>
        </mc:Fallback>
      </mc:AlternateContent>
      <p:sp>
        <p:nvSpPr>
          <p:cNvPr id="6" name="Tijdelijke aanduiding voor dianummer 5"/>
          <p:cNvSpPr>
            <a:spLocks noGrp="1"/>
          </p:cNvSpPr>
          <p:nvPr>
            <p:ph type="sldNum" sz="quarter" idx="12"/>
          </p:nvPr>
        </p:nvSpPr>
        <p:spPr/>
        <p:txBody>
          <a:bodyPr/>
          <a:lstStyle/>
          <a:p>
            <a:fld id="{3B032377-C103-4EFE-98C1-80A6E5A7472A}" type="slidenum">
              <a:rPr lang="nl-NL" smtClean="0"/>
              <a:pPr/>
              <a:t>34</a:t>
            </a:fld>
            <a:endParaRPr lang="nl-NL"/>
          </a:p>
        </p:txBody>
      </p:sp>
      <p:pic>
        <p:nvPicPr>
          <p:cNvPr id="8" name="Picture 4" descr="D:\Users\karlc\aeronomie\ThesisKarl\Defence\50-NewLogoNegativeBlueBG_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ext uri="{D42A27DB-BD31-4B8C-83A1-F6EECF244321}">
                <p14:modId xmlns:p14="http://schemas.microsoft.com/office/powerpoint/2010/main" val="2234453096"/>
              </p:ext>
            </p:extLst>
          </p:nvPr>
        </p:nvGraphicFramePr>
        <p:xfrm>
          <a:off x="1167396" y="3369713"/>
          <a:ext cx="3770313" cy="487362"/>
        </p:xfrm>
        <a:graphic>
          <a:graphicData uri="http://schemas.openxmlformats.org/presentationml/2006/ole">
            <mc:AlternateContent xmlns:mc="http://schemas.openxmlformats.org/markup-compatibility/2006">
              <mc:Choice xmlns:v="urn:schemas-microsoft-com:vml" Requires="v">
                <p:oleObj spid="_x0000_s13183" name="Équation" r:id="rId5" imgW="1955520" imgH="253800" progId="Equation.3">
                  <p:embed/>
                </p:oleObj>
              </mc:Choice>
              <mc:Fallback>
                <p:oleObj name="Équation" r:id="rId5" imgW="1955520" imgH="253800" progId="Equation.3">
                  <p:embed/>
                  <p:pic>
                    <p:nvPicPr>
                      <p:cNvPr id="0" name="Object 4"/>
                      <p:cNvPicPr>
                        <a:picLocks noChangeAspect="1" noChangeArrowheads="1"/>
                      </p:cNvPicPr>
                      <p:nvPr/>
                    </p:nvPicPr>
                    <p:blipFill>
                      <a:blip r:embed="rId6"/>
                      <a:srcRect/>
                      <a:stretch>
                        <a:fillRect/>
                      </a:stretch>
                    </p:blipFill>
                    <p:spPr bwMode="auto">
                      <a:xfrm>
                        <a:off x="1167396" y="3369713"/>
                        <a:ext cx="3770313" cy="487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8" descr="SimplePic2Produc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228" y="4679280"/>
            <a:ext cx="2459684" cy="200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9"/>
          <p:cNvGraphicFramePr>
            <a:graphicFrameLocks noChangeAspect="1"/>
          </p:cNvGraphicFramePr>
          <p:nvPr>
            <p:extLst>
              <p:ext uri="{D42A27DB-BD31-4B8C-83A1-F6EECF244321}">
                <p14:modId xmlns:p14="http://schemas.microsoft.com/office/powerpoint/2010/main" val="1778400238"/>
              </p:ext>
            </p:extLst>
          </p:nvPr>
        </p:nvGraphicFramePr>
        <p:xfrm>
          <a:off x="6600825" y="2981325"/>
          <a:ext cx="1774825" cy="863600"/>
        </p:xfrm>
        <a:graphic>
          <a:graphicData uri="http://schemas.openxmlformats.org/presentationml/2006/ole">
            <mc:AlternateContent xmlns:mc="http://schemas.openxmlformats.org/markup-compatibility/2006">
              <mc:Choice xmlns:v="urn:schemas-microsoft-com:vml" Requires="v">
                <p:oleObj spid="_x0000_s13184" name="Équation" r:id="rId8" imgW="939600" imgH="457200" progId="Equation.3">
                  <p:embed/>
                </p:oleObj>
              </mc:Choice>
              <mc:Fallback>
                <p:oleObj name="Équation" r:id="rId8" imgW="939600" imgH="457200" progId="Equation.3">
                  <p:embed/>
                  <p:pic>
                    <p:nvPicPr>
                      <p:cNvPr id="0" name="Object 5"/>
                      <p:cNvPicPr>
                        <a:picLocks noChangeAspect="1" noChangeArrowheads="1"/>
                      </p:cNvPicPr>
                      <p:nvPr/>
                    </p:nvPicPr>
                    <p:blipFill>
                      <a:blip r:embed="rId9"/>
                      <a:srcRect/>
                      <a:stretch>
                        <a:fillRect/>
                      </a:stretch>
                    </p:blipFill>
                    <p:spPr bwMode="auto">
                      <a:xfrm>
                        <a:off x="6600825" y="2981325"/>
                        <a:ext cx="1774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84468023"/>
              </p:ext>
            </p:extLst>
          </p:nvPr>
        </p:nvGraphicFramePr>
        <p:xfrm>
          <a:off x="4068763" y="4941168"/>
          <a:ext cx="2593975" cy="863600"/>
        </p:xfrm>
        <a:graphic>
          <a:graphicData uri="http://schemas.openxmlformats.org/presentationml/2006/ole">
            <mc:AlternateContent xmlns:mc="http://schemas.openxmlformats.org/markup-compatibility/2006">
              <mc:Choice xmlns:v="urn:schemas-microsoft-com:vml" Requires="v">
                <p:oleObj spid="_x0000_s13185" name="Équation" r:id="rId10" imgW="1295280" imgH="431640" progId="Equation.3">
                  <p:embed/>
                </p:oleObj>
              </mc:Choice>
              <mc:Fallback>
                <p:oleObj name="Équation" r:id="rId10" imgW="1295280" imgH="431640" progId="Equation.3">
                  <p:embed/>
                  <p:pic>
                    <p:nvPicPr>
                      <p:cNvPr id="0" name="Object 4"/>
                      <p:cNvPicPr>
                        <a:picLocks noChangeAspect="1" noChangeArrowheads="1"/>
                      </p:cNvPicPr>
                      <p:nvPr/>
                    </p:nvPicPr>
                    <p:blipFill>
                      <a:blip r:embed="rId11"/>
                      <a:srcRect/>
                      <a:stretch>
                        <a:fillRect/>
                      </a:stretch>
                    </p:blipFill>
                    <p:spPr bwMode="auto">
                      <a:xfrm>
                        <a:off x="4068763" y="4941168"/>
                        <a:ext cx="25939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1583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smtClean="0"/>
              <a:t>SOA </a:t>
            </a:r>
            <a:r>
              <a:rPr lang="nl-BE" b="1" dirty="0" err="1" smtClean="0"/>
              <a:t>ageing</a:t>
            </a:r>
            <a:r>
              <a:rPr lang="nl-BE" b="1" dirty="0" smtClean="0"/>
              <a:t> 10-product model</a:t>
            </a:r>
            <a:endParaRPr lang="nl-NL" b="1" dirty="0"/>
          </a:p>
        </p:txBody>
      </p:sp>
      <p:sp>
        <p:nvSpPr>
          <p:cNvPr id="7" name="Tijdelijke aanduiding voor inhoud 6"/>
          <p:cNvSpPr>
            <a:spLocks noGrp="1"/>
          </p:cNvSpPr>
          <p:nvPr>
            <p:ph idx="1"/>
          </p:nvPr>
        </p:nvSpPr>
        <p:spPr>
          <a:xfrm>
            <a:off x="539552" y="1052737"/>
            <a:ext cx="8280920" cy="4895850"/>
          </a:xfrm>
        </p:spPr>
        <p:txBody>
          <a:bodyPr/>
          <a:lstStyle/>
          <a:p>
            <a:r>
              <a:rPr lang="en-GB" dirty="0" smtClean="0"/>
              <a:t>Our approach:</a:t>
            </a:r>
          </a:p>
          <a:p>
            <a:pPr lvl="1"/>
            <a:r>
              <a:rPr lang="en-GB" dirty="0" smtClean="0"/>
              <a:t>Simulations of long-term ageing (12 days) reaching an equilibrium SOA, with </a:t>
            </a:r>
            <a:r>
              <a:rPr lang="el-GR" dirty="0"/>
              <a:t>α</a:t>
            </a:r>
            <a:r>
              <a:rPr lang="nl-BE" dirty="0"/>
              <a:t>-</a:t>
            </a:r>
            <a:r>
              <a:rPr lang="nl-BE" dirty="0" err="1"/>
              <a:t>pinene</a:t>
            </a:r>
            <a:r>
              <a:rPr lang="nl-BE" dirty="0"/>
              <a:t> </a:t>
            </a:r>
            <a:r>
              <a:rPr lang="nl-BE" dirty="0" err="1"/>
              <a:t>emissions</a:t>
            </a:r>
            <a:r>
              <a:rPr lang="nl-BE" dirty="0"/>
              <a:t>, SOA </a:t>
            </a:r>
            <a:r>
              <a:rPr lang="nl-BE" dirty="0" err="1"/>
              <a:t>formation</a:t>
            </a:r>
            <a:r>
              <a:rPr lang="nl-BE" dirty="0"/>
              <a:t> </a:t>
            </a:r>
            <a:r>
              <a:rPr lang="nl-BE" dirty="0" err="1"/>
              <a:t>and</a:t>
            </a:r>
            <a:r>
              <a:rPr lang="nl-BE" dirty="0"/>
              <a:t> </a:t>
            </a:r>
            <a:r>
              <a:rPr lang="nl-BE" dirty="0" err="1" smtClean="0"/>
              <a:t>deposition</a:t>
            </a:r>
            <a:endParaRPr lang="en-GB" dirty="0" smtClean="0"/>
          </a:p>
          <a:p>
            <a:pPr lvl="1"/>
            <a:r>
              <a:rPr lang="en-GB" dirty="0" smtClean="0"/>
              <a:t>Account for dependence on </a:t>
            </a:r>
            <a:r>
              <a:rPr lang="en-GB" dirty="0" err="1" smtClean="0"/>
              <a:t>NO</a:t>
            </a:r>
            <a:r>
              <a:rPr lang="en-GB" baseline="-25000" dirty="0" err="1" smtClean="0"/>
              <a:t>x</a:t>
            </a:r>
            <a:r>
              <a:rPr lang="en-GB" dirty="0" smtClean="0"/>
              <a:t> and oxidant (5 scenarios, two products for each), and temperature </a:t>
            </a:r>
          </a:p>
          <a:p>
            <a:pPr lvl="2">
              <a:buFont typeface="Arial" panose="020B0604020202020204" pitchFamily="34" charset="0"/>
              <a:buChar char="•"/>
            </a:pPr>
            <a:endParaRPr lang="en-GB" dirty="0" smtClean="0"/>
          </a:p>
          <a:p>
            <a:pPr lvl="1" indent="0">
              <a:buNone/>
            </a:pPr>
            <a:endParaRPr lang="en-GB" dirty="0" smtClean="0"/>
          </a:p>
          <a:p>
            <a:pPr marL="457200" indent="-457200">
              <a:buFont typeface="Arial" panose="020B0604020202020204" pitchFamily="34" charset="0"/>
              <a:buChar char="•"/>
            </a:pPr>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35</a:t>
            </a:fld>
            <a:endParaRPr lang="nl-NL" dirty="0"/>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Users\karlc\aeronomie\ThesisKarl\Defence\ageingru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701416"/>
            <a:ext cx="4968552" cy="2894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Users\karlc\aeronomie\ThesisKarl\Defence\Tableparameterscu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028" y="3706104"/>
            <a:ext cx="2230702" cy="254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725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err="1" smtClean="0"/>
              <a:t>Parameterisation</a:t>
            </a:r>
            <a:r>
              <a:rPr lang="nl-BE" b="1" dirty="0" smtClean="0"/>
              <a:t> performance </a:t>
            </a:r>
            <a:endParaRPr lang="nl-NL" b="1" dirty="0"/>
          </a:p>
        </p:txBody>
      </p:sp>
      <p:sp>
        <p:nvSpPr>
          <p:cNvPr id="7" name="Tijdelijke aanduiding voor inhoud 6"/>
          <p:cNvSpPr>
            <a:spLocks noGrp="1"/>
          </p:cNvSpPr>
          <p:nvPr>
            <p:ph idx="1"/>
          </p:nvPr>
        </p:nvSpPr>
        <p:spPr>
          <a:xfrm>
            <a:off x="10178" y="908720"/>
            <a:ext cx="9026318" cy="4895850"/>
          </a:xfrm>
        </p:spPr>
        <p:txBody>
          <a:bodyPr/>
          <a:lstStyle/>
          <a:p>
            <a:pPr marL="457200" indent="-457200">
              <a:buFont typeface="Wingdings" panose="05000000000000000000" pitchFamily="2" charset="2"/>
              <a:buChar char="§"/>
            </a:pPr>
            <a:r>
              <a:rPr lang="nl-BE" sz="2400" dirty="0" err="1" smtClean="0"/>
              <a:t>Reproduces</a:t>
            </a:r>
            <a:r>
              <a:rPr lang="nl-BE" sz="2400" dirty="0" smtClean="0"/>
              <a:t> well full BOREAM model </a:t>
            </a:r>
            <a:r>
              <a:rPr lang="nl-BE" sz="2400" dirty="0" err="1" smtClean="0"/>
              <a:t>under</a:t>
            </a:r>
            <a:r>
              <a:rPr lang="nl-BE" sz="2400" dirty="0" smtClean="0"/>
              <a:t> </a:t>
            </a:r>
            <a:r>
              <a:rPr lang="nl-BE" sz="2400" dirty="0" err="1" smtClean="0"/>
              <a:t>atmospheric</a:t>
            </a:r>
            <a:r>
              <a:rPr lang="nl-BE" sz="2400" dirty="0"/>
              <a:t> </a:t>
            </a:r>
            <a:r>
              <a:rPr lang="nl-BE" sz="2400" dirty="0" err="1" smtClean="0"/>
              <a:t>conditions</a:t>
            </a:r>
            <a:r>
              <a:rPr lang="nl-BE" sz="2400" dirty="0" smtClean="0"/>
              <a:t> </a:t>
            </a:r>
            <a:r>
              <a:rPr lang="nl-BE" sz="2400" dirty="0" err="1" smtClean="0"/>
              <a:t>from</a:t>
            </a:r>
            <a:r>
              <a:rPr lang="nl-BE" sz="2400" dirty="0" smtClean="0"/>
              <a:t> </a:t>
            </a:r>
            <a:r>
              <a:rPr lang="nl-BE" sz="2400" dirty="0" err="1" smtClean="0"/>
              <a:t>global</a:t>
            </a:r>
            <a:r>
              <a:rPr lang="nl-BE" sz="2400" dirty="0" smtClean="0"/>
              <a:t> model IMAGES at 17 </a:t>
            </a:r>
            <a:r>
              <a:rPr lang="nl-BE" sz="2400" dirty="0" err="1" smtClean="0"/>
              <a:t>locations</a:t>
            </a:r>
            <a:r>
              <a:rPr lang="nl-BE" sz="2400" dirty="0" smtClean="0"/>
              <a:t> over 5 </a:t>
            </a:r>
            <a:r>
              <a:rPr lang="nl-BE" sz="2400" dirty="0" err="1" smtClean="0"/>
              <a:t>months</a:t>
            </a:r>
            <a:endParaRPr lang="nl-BE" sz="2400" dirty="0" smtClean="0"/>
          </a:p>
          <a:p>
            <a:pPr marL="457200" indent="-457200">
              <a:buFont typeface="Wingdings" panose="05000000000000000000" pitchFamily="2" charset="2"/>
              <a:buChar char="§"/>
            </a:pPr>
            <a:endParaRPr lang="nl-BE" sz="2400" dirty="0"/>
          </a:p>
          <a:p>
            <a:pPr marL="457200" indent="-457200">
              <a:buFont typeface="Wingdings" panose="05000000000000000000" pitchFamily="2" charset="2"/>
              <a:buChar char="§"/>
            </a:pPr>
            <a:endParaRPr lang="nl-BE" sz="2400" dirty="0" smtClean="0"/>
          </a:p>
          <a:p>
            <a:pPr marL="457200" indent="-457200">
              <a:buFont typeface="Wingdings" panose="05000000000000000000" pitchFamily="2" charset="2"/>
              <a:buChar char="§"/>
            </a:pPr>
            <a:endParaRPr lang="nl-BE" sz="2400" dirty="0"/>
          </a:p>
          <a:p>
            <a:pPr marL="457200" indent="-457200">
              <a:buFont typeface="Wingdings" panose="05000000000000000000" pitchFamily="2" charset="2"/>
              <a:buChar char="§"/>
            </a:pPr>
            <a:endParaRPr lang="nl-BE" sz="2400" dirty="0" smtClean="0"/>
          </a:p>
          <a:p>
            <a:pPr marL="457200" indent="-457200">
              <a:buFont typeface="Wingdings" panose="05000000000000000000" pitchFamily="2" charset="2"/>
              <a:buChar char="§"/>
            </a:pPr>
            <a:endParaRPr lang="nl-BE" sz="2400" dirty="0"/>
          </a:p>
          <a:p>
            <a:pPr marL="457200" indent="-457200">
              <a:buFont typeface="Wingdings" panose="05000000000000000000" pitchFamily="2" charset="2"/>
              <a:buChar char="§"/>
            </a:pPr>
            <a:endParaRPr lang="nl-BE" sz="2400" dirty="0" smtClean="0"/>
          </a:p>
          <a:p>
            <a:pPr lvl="1" indent="0">
              <a:buNone/>
            </a:pPr>
            <a:endParaRPr lang="en-GB" dirty="0" smtClean="0"/>
          </a:p>
          <a:p>
            <a:pPr marL="457200" indent="-457200">
              <a:buFont typeface="Arial" panose="020B0604020202020204" pitchFamily="34" charset="0"/>
              <a:buChar char="•"/>
            </a:pPr>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36</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8" y="2218881"/>
            <a:ext cx="4265131" cy="318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descr="D:\Users\karlc\aeronomie\ThesisKarl\Defence\SOAagreementfullparameterforIMAGESforexampl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763102"/>
            <a:ext cx="4680520" cy="4180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962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a:xfrm>
            <a:off x="251520" y="908720"/>
            <a:ext cx="8784976" cy="4895850"/>
          </a:xfrm>
        </p:spPr>
        <p:txBody>
          <a:bodyPr/>
          <a:lstStyle/>
          <a:p>
            <a:pPr marL="457200" indent="-457200">
              <a:buFont typeface="Wingdings" panose="05000000000000000000" pitchFamily="2" charset="2"/>
              <a:buChar char="§"/>
            </a:pPr>
            <a:r>
              <a:rPr lang="nl-BE" sz="2000" dirty="0" smtClean="0"/>
              <a:t>The </a:t>
            </a:r>
            <a:r>
              <a:rPr lang="nl-BE" sz="2000" dirty="0" err="1" smtClean="0"/>
              <a:t>parameterisation</a:t>
            </a:r>
            <a:r>
              <a:rPr lang="nl-BE" sz="2000" dirty="0" smtClean="0"/>
              <a:t> was </a:t>
            </a:r>
            <a:r>
              <a:rPr lang="nl-BE" sz="2000" dirty="0" err="1" smtClean="0"/>
              <a:t>applied</a:t>
            </a:r>
            <a:r>
              <a:rPr lang="nl-BE" sz="2000" dirty="0" smtClean="0"/>
              <a:t> </a:t>
            </a:r>
            <a:r>
              <a:rPr lang="nl-BE" sz="2000" dirty="0" err="1" smtClean="0"/>
              <a:t>for</a:t>
            </a:r>
            <a:r>
              <a:rPr lang="nl-BE" sz="2000" dirty="0" smtClean="0"/>
              <a:t> </a:t>
            </a:r>
            <a:r>
              <a:rPr lang="nl-BE" sz="2000" dirty="0" err="1" smtClean="0"/>
              <a:t>monoterpene</a:t>
            </a:r>
            <a:r>
              <a:rPr lang="nl-BE" sz="2000" dirty="0" smtClean="0"/>
              <a:t> SOA in the </a:t>
            </a:r>
            <a:r>
              <a:rPr lang="nl-BE" sz="2000" dirty="0" err="1" smtClean="0"/>
              <a:t>global</a:t>
            </a:r>
            <a:r>
              <a:rPr lang="nl-BE" sz="2000" dirty="0" smtClean="0"/>
              <a:t> </a:t>
            </a:r>
            <a:r>
              <a:rPr lang="nl-BE" sz="2000" dirty="0" err="1" smtClean="0"/>
              <a:t>chemistry</a:t>
            </a:r>
            <a:r>
              <a:rPr lang="nl-BE" sz="2000" dirty="0" smtClean="0"/>
              <a:t> transport model </a:t>
            </a:r>
            <a:r>
              <a:rPr lang="nl-BE" sz="2000" dirty="0"/>
              <a:t>IMAGES </a:t>
            </a:r>
            <a:r>
              <a:rPr lang="nl-BE" sz="2000" dirty="0" smtClean="0"/>
              <a:t>(in </a:t>
            </a:r>
            <a:r>
              <a:rPr lang="nl-BE" sz="2000" dirty="0" err="1" smtClean="0"/>
              <a:t>Tsigaridis</a:t>
            </a:r>
            <a:r>
              <a:rPr lang="nl-BE" sz="2000" dirty="0" smtClean="0"/>
              <a:t> </a:t>
            </a:r>
            <a:r>
              <a:rPr lang="nl-BE" sz="2000" dirty="0"/>
              <a:t>et al</a:t>
            </a:r>
            <a:r>
              <a:rPr lang="nl-BE" sz="2000" dirty="0" smtClean="0"/>
              <a:t>., 2014, </a:t>
            </a:r>
            <a:r>
              <a:rPr lang="nl-BE" sz="2000" dirty="0" err="1" smtClean="0"/>
              <a:t>Stavrakou</a:t>
            </a:r>
            <a:r>
              <a:rPr lang="nl-BE" sz="2000" dirty="0" smtClean="0"/>
              <a:t> </a:t>
            </a:r>
            <a:r>
              <a:rPr lang="nl-BE" sz="2000" dirty="0"/>
              <a:t>et al., 2013</a:t>
            </a:r>
            <a:r>
              <a:rPr lang="nl-BE" sz="2000" dirty="0" smtClean="0"/>
              <a:t>) </a:t>
            </a:r>
          </a:p>
          <a:p>
            <a:pPr marL="457200" indent="-457200">
              <a:buFont typeface="Wingdings" panose="05000000000000000000" pitchFamily="2" charset="2"/>
              <a:buChar char="§"/>
            </a:pPr>
            <a:endParaRPr lang="nl-BE" sz="2000" dirty="0" smtClean="0"/>
          </a:p>
          <a:p>
            <a:pPr marL="457200" indent="-457200">
              <a:buFont typeface="Wingdings" panose="05000000000000000000" pitchFamily="2" charset="2"/>
              <a:buChar char="§"/>
            </a:pPr>
            <a:endParaRPr lang="nl-BE" sz="2000" dirty="0" smtClean="0"/>
          </a:p>
          <a:p>
            <a:pPr marL="457200" indent="-457200">
              <a:buFont typeface="Wingdings" panose="05000000000000000000" pitchFamily="2" charset="2"/>
              <a:buChar char="§"/>
            </a:pPr>
            <a:endParaRPr lang="nl-BE" sz="2000" dirty="0" smtClean="0"/>
          </a:p>
          <a:p>
            <a:pPr marL="457200" indent="-457200">
              <a:buFont typeface="Wingdings" panose="05000000000000000000" pitchFamily="2" charset="2"/>
              <a:buChar char="§"/>
            </a:pPr>
            <a:endParaRPr lang="nl-BE" sz="2000" dirty="0"/>
          </a:p>
          <a:p>
            <a:pPr marL="457200" indent="-457200">
              <a:buFont typeface="Wingdings" panose="05000000000000000000" pitchFamily="2" charset="2"/>
              <a:buChar char="§"/>
            </a:pPr>
            <a:endParaRPr lang="nl-BE" sz="2000" dirty="0" smtClean="0"/>
          </a:p>
          <a:p>
            <a:pPr marL="457200" indent="-457200">
              <a:buFont typeface="Wingdings" panose="05000000000000000000" pitchFamily="2" charset="2"/>
              <a:buChar char="§"/>
            </a:pPr>
            <a:endParaRPr lang="nl-BE" sz="2000" dirty="0"/>
          </a:p>
          <a:p>
            <a:endParaRPr lang="nl-BE" sz="2000" dirty="0" smtClean="0"/>
          </a:p>
          <a:p>
            <a:endParaRPr lang="nl-BE" sz="2000" dirty="0"/>
          </a:p>
          <a:p>
            <a:r>
              <a:rPr lang="nl-BE" sz="2000" dirty="0" err="1" smtClean="0"/>
              <a:t>Comparison</a:t>
            </a:r>
            <a:r>
              <a:rPr lang="nl-BE" sz="2000" dirty="0" smtClean="0"/>
              <a:t> </a:t>
            </a:r>
            <a:r>
              <a:rPr lang="nl-BE" sz="2000" dirty="0" err="1" smtClean="0"/>
              <a:t>with</a:t>
            </a:r>
            <a:r>
              <a:rPr lang="nl-BE" sz="2000" dirty="0" smtClean="0"/>
              <a:t> </a:t>
            </a:r>
            <a:r>
              <a:rPr lang="nl-BE" sz="2000" dirty="0" err="1" smtClean="0"/>
              <a:t>ambient</a:t>
            </a:r>
            <a:r>
              <a:rPr lang="nl-BE" sz="2000" dirty="0" smtClean="0"/>
              <a:t> OA </a:t>
            </a:r>
            <a:r>
              <a:rPr lang="nl-BE" sz="2000" dirty="0" err="1" smtClean="0"/>
              <a:t>concentration</a:t>
            </a:r>
            <a:r>
              <a:rPr lang="nl-BE" sz="2000" dirty="0" smtClean="0"/>
              <a:t> over </a:t>
            </a:r>
            <a:r>
              <a:rPr lang="nl-BE" sz="2000" dirty="0"/>
              <a:t>US (in </a:t>
            </a:r>
            <a:r>
              <a:rPr lang="nl-BE" sz="2000" dirty="0" err="1"/>
              <a:t>Stavrakou</a:t>
            </a:r>
            <a:r>
              <a:rPr lang="nl-BE" sz="2000" dirty="0"/>
              <a:t> et al., </a:t>
            </a:r>
            <a:r>
              <a:rPr lang="nl-BE" sz="2000" dirty="0" smtClean="0"/>
              <a:t>2013):</a:t>
            </a:r>
          </a:p>
          <a:p>
            <a:endParaRPr lang="nl-BE" sz="2000" dirty="0"/>
          </a:p>
          <a:p>
            <a:pPr marL="457200" indent="-457200">
              <a:buFont typeface="Wingdings" panose="05000000000000000000" pitchFamily="2" charset="2"/>
              <a:buChar char="§"/>
            </a:pPr>
            <a:endParaRPr lang="nl-BE" sz="2000" dirty="0" smtClean="0"/>
          </a:p>
          <a:p>
            <a:pPr marL="457200" indent="-457200">
              <a:buFont typeface="Wingdings" panose="05000000000000000000" pitchFamily="2" charset="2"/>
              <a:buChar char="§"/>
            </a:pPr>
            <a:endParaRPr lang="nl-BE" sz="2400" dirty="0"/>
          </a:p>
          <a:p>
            <a:pPr marL="457200" indent="-457200">
              <a:buFont typeface="Wingdings" panose="05000000000000000000" pitchFamily="2" charset="2"/>
              <a:buChar char="§"/>
            </a:pPr>
            <a:endParaRPr lang="nl-BE" sz="2400" dirty="0" smtClean="0"/>
          </a:p>
          <a:p>
            <a:pPr lvl="1" indent="0">
              <a:buNone/>
            </a:pPr>
            <a:endParaRPr lang="en-GB" dirty="0" smtClean="0"/>
          </a:p>
          <a:p>
            <a:pPr marL="457200" indent="-457200">
              <a:buFont typeface="Arial" panose="020B0604020202020204" pitchFamily="34" charset="0"/>
              <a:buChar char="•"/>
            </a:pPr>
            <a:endParaRPr lang="en-GB" dirty="0"/>
          </a:p>
        </p:txBody>
      </p:sp>
      <p:sp>
        <p:nvSpPr>
          <p:cNvPr id="5" name="Titel 4"/>
          <p:cNvSpPr>
            <a:spLocks noGrp="1"/>
          </p:cNvSpPr>
          <p:nvPr>
            <p:ph type="title"/>
          </p:nvPr>
        </p:nvSpPr>
        <p:spPr/>
        <p:txBody>
          <a:bodyPr>
            <a:normAutofit/>
          </a:bodyPr>
          <a:lstStyle/>
          <a:p>
            <a:r>
              <a:rPr lang="nl-BE" b="1" dirty="0" smtClean="0"/>
              <a:t>Application in </a:t>
            </a:r>
            <a:r>
              <a:rPr lang="nl-BE" b="1" dirty="0" err="1" smtClean="0"/>
              <a:t>global</a:t>
            </a:r>
            <a:r>
              <a:rPr lang="nl-BE" b="1" dirty="0" smtClean="0"/>
              <a:t> model</a:t>
            </a:r>
            <a:endParaRPr lang="nl-NL" b="1"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37</a:t>
            </a:fld>
            <a:endParaRPr lang="nl-NL"/>
          </a:p>
        </p:txBody>
      </p:sp>
      <p:pic>
        <p:nvPicPr>
          <p:cNvPr id="16386" name="Picture 2" descr="D:\Users\karlc\aeronomie\ThesisKarl\Defence\SOAagreementfullparameterforIMAGESforexamp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446" y="4829590"/>
            <a:ext cx="5472608" cy="1901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Users\karlc\aeronomie\ThesisKarl\Defence\ImagesTsigaridisAnu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556792"/>
            <a:ext cx="4462012" cy="27758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7324" y="1916832"/>
            <a:ext cx="2368405" cy="1200329"/>
          </a:xfrm>
          <a:prstGeom prst="rect">
            <a:avLst/>
          </a:prstGeom>
          <a:noFill/>
        </p:spPr>
        <p:txBody>
          <a:bodyPr wrap="none" rtlCol="0">
            <a:spAutoFit/>
          </a:bodyPr>
          <a:lstStyle/>
          <a:p>
            <a:r>
              <a:rPr lang="nl-BE" dirty="0" smtClean="0"/>
              <a:t>Global </a:t>
            </a:r>
            <a:r>
              <a:rPr lang="nl-BE" dirty="0" err="1" smtClean="0"/>
              <a:t>yearly</a:t>
            </a:r>
            <a:r>
              <a:rPr lang="nl-BE" dirty="0" smtClean="0"/>
              <a:t> </a:t>
            </a:r>
            <a:r>
              <a:rPr lang="nl-BE" dirty="0" err="1" smtClean="0"/>
              <a:t>averaged</a:t>
            </a:r>
            <a:r>
              <a:rPr lang="nl-BE" dirty="0" smtClean="0"/>
              <a:t> </a:t>
            </a:r>
            <a:br>
              <a:rPr lang="nl-BE" dirty="0" smtClean="0"/>
            </a:br>
            <a:r>
              <a:rPr lang="nl-BE" dirty="0" err="1" smtClean="0"/>
              <a:t>organic</a:t>
            </a:r>
            <a:r>
              <a:rPr lang="nl-BE" dirty="0" smtClean="0"/>
              <a:t> aerosol</a:t>
            </a:r>
            <a:br>
              <a:rPr lang="nl-BE" dirty="0" smtClean="0"/>
            </a:br>
            <a:r>
              <a:rPr lang="nl-BE" dirty="0" err="1" smtClean="0"/>
              <a:t>concentration</a:t>
            </a:r>
            <a:r>
              <a:rPr lang="nl-BE" dirty="0" smtClean="0"/>
              <a:t> as</a:t>
            </a:r>
          </a:p>
          <a:p>
            <a:r>
              <a:rPr lang="nl-BE" dirty="0" err="1" smtClean="0"/>
              <a:t>simulated</a:t>
            </a:r>
            <a:r>
              <a:rPr lang="nl-BE" dirty="0" smtClean="0"/>
              <a:t> </a:t>
            </a:r>
            <a:r>
              <a:rPr lang="nl-BE" dirty="0" err="1" smtClean="0"/>
              <a:t>by</a:t>
            </a:r>
            <a:r>
              <a:rPr lang="nl-BE" dirty="0" smtClean="0"/>
              <a:t> IMAGES</a:t>
            </a:r>
            <a:endParaRPr lang="nl-BE" dirty="0"/>
          </a:p>
        </p:txBody>
      </p:sp>
    </p:spTree>
    <p:extLst>
      <p:ext uri="{BB962C8B-B14F-4D97-AF65-F5344CB8AC3E}">
        <p14:creationId xmlns:p14="http://schemas.microsoft.com/office/powerpoint/2010/main" val="206184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en-GB" sz="3200" b="1" dirty="0"/>
              <a:t>Conclusions</a:t>
            </a:r>
          </a:p>
        </p:txBody>
      </p:sp>
      <p:sp>
        <p:nvSpPr>
          <p:cNvPr id="7" name="Tijdelijke aanduiding voor inhoud 6"/>
          <p:cNvSpPr>
            <a:spLocks noGrp="1"/>
          </p:cNvSpPr>
          <p:nvPr>
            <p:ph idx="1"/>
          </p:nvPr>
        </p:nvSpPr>
        <p:spPr>
          <a:xfrm>
            <a:off x="457200" y="1196976"/>
            <a:ext cx="8507288" cy="4895850"/>
          </a:xfrm>
        </p:spPr>
        <p:txBody>
          <a:bodyPr/>
          <a:lstStyle/>
          <a:p>
            <a:pPr lvl="1"/>
            <a:r>
              <a:rPr lang="en-GB" dirty="0" smtClean="0"/>
              <a:t>BOREAM generated based on SARs and quantum calculations</a:t>
            </a:r>
          </a:p>
          <a:p>
            <a:pPr lvl="1"/>
            <a:r>
              <a:rPr lang="en-GB" dirty="0" smtClean="0"/>
              <a:t>Majority of SOA yields modelled within factor 2, but </a:t>
            </a:r>
          </a:p>
          <a:p>
            <a:pPr lvl="2">
              <a:buFont typeface="Arial" panose="020B0604020202020204" pitchFamily="34" charset="0"/>
              <a:buChar char="•"/>
            </a:pPr>
            <a:r>
              <a:rPr lang="en-GB" dirty="0" smtClean="0"/>
              <a:t>Dark </a:t>
            </a:r>
            <a:r>
              <a:rPr lang="en-GB" dirty="0" err="1" smtClean="0"/>
              <a:t>ozonolysis</a:t>
            </a:r>
            <a:r>
              <a:rPr lang="en-GB" dirty="0" smtClean="0"/>
              <a:t>: </a:t>
            </a:r>
            <a:r>
              <a:rPr lang="en-GB" i="1" dirty="0" smtClean="0"/>
              <a:t>T</a:t>
            </a:r>
            <a:r>
              <a:rPr lang="en-GB" dirty="0" smtClean="0"/>
              <a:t>-dependence too high</a:t>
            </a:r>
          </a:p>
          <a:p>
            <a:pPr lvl="2">
              <a:buFont typeface="Arial" panose="020B0604020202020204" pitchFamily="34" charset="0"/>
              <a:buChar char="•"/>
            </a:pPr>
            <a:r>
              <a:rPr lang="en-GB" dirty="0" smtClean="0"/>
              <a:t>Important observed species not formed in model – most model species remain unidentified in experiments</a:t>
            </a:r>
          </a:p>
          <a:p>
            <a:pPr lvl="1"/>
            <a:r>
              <a:rPr lang="en-GB" dirty="0" smtClean="0"/>
              <a:t>New </a:t>
            </a:r>
            <a:r>
              <a:rPr lang="el-GR" dirty="0" smtClean="0"/>
              <a:t>β</a:t>
            </a:r>
            <a:r>
              <a:rPr lang="nl-BE" dirty="0" smtClean="0"/>
              <a:t>-</a:t>
            </a:r>
            <a:r>
              <a:rPr lang="nl-BE" dirty="0" err="1" smtClean="0"/>
              <a:t>pinene</a:t>
            </a:r>
            <a:r>
              <a:rPr lang="nl-BE" dirty="0" smtClean="0"/>
              <a:t> </a:t>
            </a:r>
            <a:r>
              <a:rPr lang="nl-BE" dirty="0" err="1" smtClean="0"/>
              <a:t>mechanism</a:t>
            </a:r>
            <a:r>
              <a:rPr lang="nl-BE" dirty="0" smtClean="0"/>
              <a:t>: </a:t>
            </a:r>
            <a:r>
              <a:rPr lang="nl-BE" dirty="0" err="1" smtClean="0"/>
              <a:t>reasonable</a:t>
            </a:r>
            <a:r>
              <a:rPr lang="nl-BE" dirty="0" smtClean="0"/>
              <a:t> SOA agreement </a:t>
            </a:r>
          </a:p>
          <a:p>
            <a:pPr lvl="1"/>
            <a:r>
              <a:rPr lang="en-GB" dirty="0" smtClean="0"/>
              <a:t>SOA ageing: frequent overestimates of factor 2 or more</a:t>
            </a:r>
          </a:p>
          <a:p>
            <a:pPr lvl="1"/>
            <a:r>
              <a:rPr lang="en-GB" dirty="0" smtClean="0"/>
              <a:t>Parameterisation: for aged SOA, sensitive to </a:t>
            </a:r>
            <a:r>
              <a:rPr lang="en-GB" i="1" dirty="0" smtClean="0"/>
              <a:t>T</a:t>
            </a:r>
            <a:r>
              <a:rPr lang="en-GB" dirty="0" smtClean="0"/>
              <a:t>, </a:t>
            </a:r>
            <a:r>
              <a:rPr lang="en-GB" dirty="0" err="1" smtClean="0"/>
              <a:t>NO</a:t>
            </a:r>
            <a:r>
              <a:rPr lang="en-GB" baseline="-25000" dirty="0" err="1" smtClean="0"/>
              <a:t>x</a:t>
            </a:r>
            <a:r>
              <a:rPr lang="en-GB" dirty="0" smtClean="0"/>
              <a:t> and oxidant type; good agreement with full model</a:t>
            </a:r>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38</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375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nl-BE" sz="3200" b="1" dirty="0" err="1" smtClean="0"/>
              <a:t>Acknowledgements</a:t>
            </a:r>
            <a:r>
              <a:rPr lang="nl-BE" sz="3200" b="1" dirty="0" smtClean="0"/>
              <a:t>:</a:t>
            </a:r>
            <a:endParaRPr lang="nl-NL" sz="3200" b="1" dirty="0"/>
          </a:p>
        </p:txBody>
      </p:sp>
      <p:sp>
        <p:nvSpPr>
          <p:cNvPr id="7" name="Tijdelijke aanduiding voor inhoud 6"/>
          <p:cNvSpPr>
            <a:spLocks noGrp="1"/>
          </p:cNvSpPr>
          <p:nvPr>
            <p:ph idx="1"/>
          </p:nvPr>
        </p:nvSpPr>
        <p:spPr>
          <a:xfrm>
            <a:off x="457200" y="908720"/>
            <a:ext cx="8507288" cy="5256584"/>
          </a:xfrm>
        </p:spPr>
        <p:txBody>
          <a:bodyPr/>
          <a:lstStyle/>
          <a:p>
            <a:pPr marL="0" lvl="1" indent="0">
              <a:buNone/>
            </a:pPr>
            <a:r>
              <a:rPr lang="en-GB" sz="1600" dirty="0" smtClean="0"/>
              <a:t>Promoters: </a:t>
            </a:r>
            <a:br>
              <a:rPr lang="en-GB" sz="1600" dirty="0" smtClean="0"/>
            </a:br>
            <a:r>
              <a:rPr lang="en-GB" sz="1600" dirty="0" err="1" smtClean="0"/>
              <a:t>Dr.</a:t>
            </a:r>
            <a:r>
              <a:rPr lang="en-GB" sz="1600" dirty="0" smtClean="0"/>
              <a:t> </a:t>
            </a:r>
            <a:r>
              <a:rPr lang="en-GB" sz="1600" b="1" dirty="0" smtClean="0"/>
              <a:t>Jean-François Müller </a:t>
            </a:r>
            <a:r>
              <a:rPr lang="en-GB" sz="1600" dirty="0" smtClean="0"/>
              <a:t>(BIRA-IASB)</a:t>
            </a:r>
            <a:br>
              <a:rPr lang="en-GB" sz="1600" dirty="0" smtClean="0"/>
            </a:br>
            <a:r>
              <a:rPr lang="en-GB" sz="1600" dirty="0" err="1" smtClean="0"/>
              <a:t>Prof.</a:t>
            </a:r>
            <a:r>
              <a:rPr lang="en-GB" sz="1600" dirty="0" smtClean="0"/>
              <a:t> dr. </a:t>
            </a:r>
            <a:r>
              <a:rPr lang="en-GB" sz="1600" b="1" dirty="0" smtClean="0"/>
              <a:t>Magda </a:t>
            </a:r>
            <a:r>
              <a:rPr lang="en-GB" sz="1600" b="1" dirty="0" err="1" smtClean="0"/>
              <a:t>Claeys</a:t>
            </a:r>
            <a:r>
              <a:rPr lang="en-GB" sz="1600" b="1" dirty="0" smtClean="0"/>
              <a:t> </a:t>
            </a:r>
            <a:r>
              <a:rPr lang="en-GB" sz="1600" dirty="0" smtClean="0"/>
              <a:t>(</a:t>
            </a:r>
            <a:r>
              <a:rPr lang="en-GB" sz="1600" dirty="0" err="1" smtClean="0"/>
              <a:t>UAntwerpen</a:t>
            </a:r>
            <a:r>
              <a:rPr lang="en-GB" sz="1600" dirty="0" smtClean="0"/>
              <a:t>)</a:t>
            </a:r>
          </a:p>
          <a:p>
            <a:pPr marL="0" lvl="1" indent="0">
              <a:buNone/>
            </a:pPr>
            <a:endParaRPr lang="en-GB" sz="1600" dirty="0"/>
          </a:p>
          <a:p>
            <a:pPr marL="0" lvl="1" indent="0">
              <a:buNone/>
            </a:pPr>
            <a:r>
              <a:rPr lang="en-GB" sz="1600" dirty="0" smtClean="0"/>
              <a:t>Jury:</a:t>
            </a:r>
          </a:p>
          <a:p>
            <a:pPr marL="0" lvl="1" indent="0">
              <a:buNone/>
            </a:pPr>
            <a:r>
              <a:rPr lang="en-GB" sz="1600" dirty="0" err="1" smtClean="0"/>
              <a:t>Prof.</a:t>
            </a:r>
            <a:r>
              <a:rPr lang="en-GB" sz="1600" dirty="0" smtClean="0"/>
              <a:t> dr. </a:t>
            </a:r>
            <a:r>
              <a:rPr lang="en-GB" sz="1600" b="1" dirty="0" err="1" smtClean="0"/>
              <a:t>Annemie</a:t>
            </a:r>
            <a:r>
              <a:rPr lang="en-GB" sz="1600" b="1" dirty="0" smtClean="0"/>
              <a:t> </a:t>
            </a:r>
            <a:r>
              <a:rPr lang="en-GB" sz="1600" b="1" dirty="0" err="1" smtClean="0"/>
              <a:t>Bogaerts</a:t>
            </a:r>
            <a:r>
              <a:rPr lang="en-GB" sz="1600" b="1" dirty="0" smtClean="0"/>
              <a:t> </a:t>
            </a:r>
            <a:r>
              <a:rPr lang="en-GB" sz="1600" dirty="0" smtClean="0"/>
              <a:t>(</a:t>
            </a:r>
            <a:r>
              <a:rPr lang="en-GB" sz="1600" dirty="0" err="1" smtClean="0"/>
              <a:t>UAntwerpen</a:t>
            </a:r>
            <a:r>
              <a:rPr lang="en-GB" sz="1600" dirty="0" smtClean="0"/>
              <a:t>)</a:t>
            </a:r>
          </a:p>
          <a:p>
            <a:pPr marL="0" lvl="1" indent="0">
              <a:buNone/>
            </a:pPr>
            <a:r>
              <a:rPr lang="en-GB" sz="1600" dirty="0" err="1"/>
              <a:t>Prof.</a:t>
            </a:r>
            <a:r>
              <a:rPr lang="en-GB" sz="1600" dirty="0"/>
              <a:t> dr. </a:t>
            </a:r>
            <a:r>
              <a:rPr lang="en-GB" sz="1600" b="1" dirty="0" smtClean="0"/>
              <a:t>Piet Van </a:t>
            </a:r>
            <a:r>
              <a:rPr lang="en-GB" sz="1600" b="1" dirty="0" err="1" smtClean="0"/>
              <a:t>Espen</a:t>
            </a:r>
            <a:r>
              <a:rPr lang="en-GB" sz="1600" b="1" dirty="0" smtClean="0"/>
              <a:t> </a:t>
            </a:r>
            <a:r>
              <a:rPr lang="en-GB" sz="1600" dirty="0" smtClean="0"/>
              <a:t>(</a:t>
            </a:r>
            <a:r>
              <a:rPr lang="en-GB" sz="1600" dirty="0" err="1" smtClean="0"/>
              <a:t>UAntwerpen</a:t>
            </a:r>
            <a:r>
              <a:rPr lang="en-GB" sz="1600" dirty="0" smtClean="0"/>
              <a:t>)</a:t>
            </a:r>
          </a:p>
          <a:p>
            <a:pPr marL="0" lvl="1" indent="0">
              <a:buNone/>
            </a:pPr>
            <a:r>
              <a:rPr lang="en-GB" sz="1600" dirty="0" err="1" smtClean="0"/>
              <a:t>Prof.</a:t>
            </a:r>
            <a:r>
              <a:rPr lang="en-GB" sz="1600" dirty="0" smtClean="0"/>
              <a:t> dr. </a:t>
            </a:r>
            <a:r>
              <a:rPr lang="en-GB" sz="1600" b="1" dirty="0" smtClean="0"/>
              <a:t>Jean-François </a:t>
            </a:r>
            <a:r>
              <a:rPr lang="en-GB" sz="1600" b="1" dirty="0" err="1" smtClean="0"/>
              <a:t>Doussin</a:t>
            </a:r>
            <a:r>
              <a:rPr lang="en-GB" sz="1600" b="1" dirty="0" smtClean="0"/>
              <a:t> </a:t>
            </a:r>
            <a:r>
              <a:rPr lang="en-GB" sz="1600" dirty="0" smtClean="0"/>
              <a:t>(LISA - UPEC)</a:t>
            </a:r>
            <a:endParaRPr lang="en-GB" sz="1600" dirty="0"/>
          </a:p>
          <a:p>
            <a:pPr marL="0" lvl="1" indent="0">
              <a:buNone/>
            </a:pPr>
            <a:r>
              <a:rPr lang="en-GB" sz="1600" dirty="0" err="1"/>
              <a:t>Prof.</a:t>
            </a:r>
            <a:r>
              <a:rPr lang="en-GB" sz="1600" dirty="0"/>
              <a:t> dr. </a:t>
            </a:r>
            <a:r>
              <a:rPr lang="en-GB" sz="1600" b="1" dirty="0" smtClean="0"/>
              <a:t>Bernard </a:t>
            </a:r>
            <a:r>
              <a:rPr lang="en-GB" sz="1600" b="1" dirty="0" err="1" smtClean="0"/>
              <a:t>Aumont</a:t>
            </a:r>
            <a:r>
              <a:rPr lang="en-GB" sz="1600" b="1" dirty="0" smtClean="0"/>
              <a:t> </a:t>
            </a:r>
            <a:r>
              <a:rPr lang="en-GB" sz="1600" dirty="0" smtClean="0"/>
              <a:t>(LISA - </a:t>
            </a:r>
            <a:r>
              <a:rPr lang="en-GB" sz="1600" dirty="0"/>
              <a:t>UPEC</a:t>
            </a:r>
            <a:r>
              <a:rPr lang="en-GB" sz="1600" dirty="0" smtClean="0"/>
              <a:t>)</a:t>
            </a:r>
          </a:p>
          <a:p>
            <a:pPr marL="0" lvl="1" indent="0">
              <a:buNone/>
            </a:pPr>
            <a:endParaRPr lang="en-GB" sz="1600" dirty="0"/>
          </a:p>
          <a:p>
            <a:pPr marL="0" lvl="1" indent="0">
              <a:buNone/>
            </a:pPr>
            <a:r>
              <a:rPr lang="en-GB" sz="1600" dirty="0" smtClean="0"/>
              <a:t>I want to acknowledge the contributions, and great amount of help and advice which I received from many other scientists and colleagues: </a:t>
            </a:r>
          </a:p>
          <a:p>
            <a:pPr marL="0" lvl="1" indent="0">
              <a:buNone/>
            </a:pPr>
            <a:r>
              <a:rPr lang="en-GB" sz="1600" dirty="0" err="1" smtClean="0"/>
              <a:t>Dr.</a:t>
            </a:r>
            <a:r>
              <a:rPr lang="en-GB" sz="1600" dirty="0" smtClean="0"/>
              <a:t> </a:t>
            </a:r>
            <a:r>
              <a:rPr lang="en-GB" sz="1600" b="1" dirty="0" smtClean="0"/>
              <a:t>Steven </a:t>
            </a:r>
            <a:r>
              <a:rPr lang="en-GB" sz="1600" b="1" dirty="0" err="1" smtClean="0"/>
              <a:t>Compernolle</a:t>
            </a:r>
            <a:r>
              <a:rPr lang="en-GB" sz="1600" b="1" dirty="0" smtClean="0"/>
              <a:t> </a:t>
            </a:r>
            <a:r>
              <a:rPr lang="en-GB" sz="1600" dirty="0" smtClean="0"/>
              <a:t>(BIRA-IASB), </a:t>
            </a:r>
            <a:r>
              <a:rPr lang="en-GB" sz="1600" dirty="0" err="1" smtClean="0"/>
              <a:t>Prof.</a:t>
            </a:r>
            <a:r>
              <a:rPr lang="en-GB" sz="1600" dirty="0" smtClean="0"/>
              <a:t> dr. </a:t>
            </a:r>
            <a:r>
              <a:rPr lang="en-GB" sz="1600" b="1" dirty="0" err="1" smtClean="0"/>
              <a:t>Jozef</a:t>
            </a:r>
            <a:r>
              <a:rPr lang="en-GB" sz="1600" b="1" dirty="0" smtClean="0"/>
              <a:t> </a:t>
            </a:r>
            <a:r>
              <a:rPr lang="en-GB" sz="1600" b="1" dirty="0" err="1" smtClean="0"/>
              <a:t>Peeters</a:t>
            </a:r>
            <a:r>
              <a:rPr lang="en-GB" sz="1600" b="1" dirty="0" smtClean="0"/>
              <a:t> </a:t>
            </a:r>
            <a:r>
              <a:rPr lang="en-GB" sz="1600" dirty="0" smtClean="0"/>
              <a:t>(KU Leuven), </a:t>
            </a:r>
            <a:r>
              <a:rPr lang="en-GB" sz="1600" dirty="0" err="1" smtClean="0"/>
              <a:t>Dr.</a:t>
            </a:r>
            <a:r>
              <a:rPr lang="en-GB" sz="1600" dirty="0" smtClean="0"/>
              <a:t> </a:t>
            </a:r>
            <a:r>
              <a:rPr lang="en-GB" sz="1600" b="1" dirty="0" smtClean="0"/>
              <a:t>Luc </a:t>
            </a:r>
            <a:r>
              <a:rPr lang="en-GB" sz="1600" b="1" dirty="0" err="1" smtClean="0"/>
              <a:t>Vereecken</a:t>
            </a:r>
            <a:r>
              <a:rPr lang="en-GB" sz="1600" b="1" dirty="0" smtClean="0"/>
              <a:t> </a:t>
            </a:r>
            <a:r>
              <a:rPr lang="en-GB" sz="1600" dirty="0" smtClean="0"/>
              <a:t>(MPI Mainz), </a:t>
            </a:r>
            <a:r>
              <a:rPr lang="en-GB" sz="1600" dirty="0" err="1" smtClean="0"/>
              <a:t>Dr.</a:t>
            </a:r>
            <a:r>
              <a:rPr lang="en-GB" sz="1600" dirty="0" smtClean="0"/>
              <a:t> </a:t>
            </a:r>
            <a:r>
              <a:rPr lang="en-GB" sz="1600" b="1" dirty="0" err="1" smtClean="0"/>
              <a:t>Thanh</a:t>
            </a:r>
            <a:r>
              <a:rPr lang="en-GB" sz="1600" b="1" dirty="0" smtClean="0"/>
              <a:t> </a:t>
            </a:r>
            <a:r>
              <a:rPr lang="en-GB" sz="1600" b="1" dirty="0" err="1" smtClean="0"/>
              <a:t>Lahm</a:t>
            </a:r>
            <a:r>
              <a:rPr lang="en-GB" sz="1600" b="1" dirty="0" smtClean="0"/>
              <a:t> Nguyen </a:t>
            </a:r>
            <a:r>
              <a:rPr lang="en-GB" sz="1600" dirty="0" smtClean="0"/>
              <a:t>(University of Texas), </a:t>
            </a:r>
            <a:r>
              <a:rPr lang="en-GB" sz="1600" dirty="0" err="1" smtClean="0"/>
              <a:t>Dr.</a:t>
            </a:r>
            <a:r>
              <a:rPr lang="en-GB" sz="1600" dirty="0" smtClean="0"/>
              <a:t> </a:t>
            </a:r>
            <a:r>
              <a:rPr lang="en-GB" sz="1600" b="1" dirty="0" err="1" smtClean="0"/>
              <a:t>Ariane</a:t>
            </a:r>
            <a:r>
              <a:rPr lang="en-GB" sz="1600" b="1" dirty="0" smtClean="0"/>
              <a:t> </a:t>
            </a:r>
            <a:r>
              <a:rPr lang="en-GB" sz="1600" b="1" dirty="0" err="1" smtClean="0"/>
              <a:t>Kahnt</a:t>
            </a:r>
            <a:r>
              <a:rPr lang="en-GB" sz="1600" b="1" dirty="0" smtClean="0"/>
              <a:t> </a:t>
            </a:r>
            <a:r>
              <a:rPr lang="en-GB" sz="1600" dirty="0" smtClean="0"/>
              <a:t>(</a:t>
            </a:r>
            <a:r>
              <a:rPr lang="en-GB" sz="1600" dirty="0" err="1" smtClean="0"/>
              <a:t>UAntwerpen</a:t>
            </a:r>
            <a:r>
              <a:rPr lang="en-GB" sz="1600" dirty="0" smtClean="0"/>
              <a:t>),  </a:t>
            </a:r>
            <a:r>
              <a:rPr lang="en-GB" sz="1600" dirty="0" err="1" smtClean="0"/>
              <a:t>Dr.</a:t>
            </a:r>
            <a:r>
              <a:rPr lang="en-GB" sz="1600" dirty="0" smtClean="0"/>
              <a:t> </a:t>
            </a:r>
            <a:r>
              <a:rPr lang="en-GB" sz="1600" b="1" dirty="0" smtClean="0"/>
              <a:t>Jenny </a:t>
            </a:r>
            <a:r>
              <a:rPr lang="en-GB" sz="1600" b="1" dirty="0" err="1" smtClean="0"/>
              <a:t>Stavrakou</a:t>
            </a:r>
            <a:r>
              <a:rPr lang="en-GB" sz="1600" dirty="0" smtClean="0"/>
              <a:t>, </a:t>
            </a:r>
            <a:r>
              <a:rPr lang="en-GB" sz="1600" dirty="0" err="1" smtClean="0"/>
              <a:t>Dr.</a:t>
            </a:r>
            <a:r>
              <a:rPr lang="en-GB" sz="1600" dirty="0" smtClean="0"/>
              <a:t> </a:t>
            </a:r>
            <a:r>
              <a:rPr lang="en-GB" sz="1600" b="1" dirty="0" err="1" smtClean="0"/>
              <a:t>Maite</a:t>
            </a:r>
            <a:r>
              <a:rPr lang="en-GB" sz="1600" b="1" dirty="0" smtClean="0"/>
              <a:t> </a:t>
            </a:r>
            <a:r>
              <a:rPr lang="en-GB" sz="1600" b="1" dirty="0" err="1" smtClean="0"/>
              <a:t>Bauwens</a:t>
            </a:r>
            <a:r>
              <a:rPr lang="en-GB" sz="1600" dirty="0" smtClean="0"/>
              <a:t>, and the many other former colleagues at the Belgian Institute for Space </a:t>
            </a:r>
            <a:r>
              <a:rPr lang="en-GB" sz="1600" dirty="0" err="1" smtClean="0"/>
              <a:t>Aeronomy</a:t>
            </a:r>
            <a:r>
              <a:rPr lang="en-GB" sz="1600" dirty="0" smtClean="0"/>
              <a:t> (BIRA-IASB)</a:t>
            </a:r>
            <a:endParaRPr lang="en-GB" sz="1600" dirty="0"/>
          </a:p>
          <a:p>
            <a:pPr marL="0" lvl="1" indent="0">
              <a:buNone/>
            </a:pPr>
            <a:endParaRPr lang="en-GB" sz="1600" dirty="0" smtClean="0"/>
          </a:p>
          <a:p>
            <a:pPr marL="0" lvl="1" indent="0">
              <a:buNone/>
            </a:pPr>
            <a:r>
              <a:rPr lang="en-GB" sz="1600" dirty="0" smtClean="0"/>
              <a:t>This work would not have been possible without the </a:t>
            </a:r>
            <a:br>
              <a:rPr lang="en-GB" sz="1600" dirty="0" smtClean="0"/>
            </a:br>
            <a:r>
              <a:rPr lang="en-GB" sz="1600" dirty="0" smtClean="0"/>
              <a:t>support of the Belgian Science Policy Office (</a:t>
            </a:r>
            <a:r>
              <a:rPr lang="en-GB" sz="1600" dirty="0" err="1" smtClean="0"/>
              <a:t>Belspo</a:t>
            </a:r>
            <a:r>
              <a:rPr lang="en-GB" sz="1600" dirty="0" smtClean="0"/>
              <a:t>)</a:t>
            </a:r>
          </a:p>
          <a:p>
            <a:pPr marL="0" lvl="1" indent="0">
              <a:buNone/>
            </a:pPr>
            <a:endParaRPr lang="en-GB" sz="1600"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39</a:t>
            </a:fld>
            <a:endParaRPr lang="nl-NL"/>
          </a:p>
        </p:txBody>
      </p:sp>
      <p:pic>
        <p:nvPicPr>
          <p:cNvPr id="18434" name="Picture 2" descr="Logo Belspo Wh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5231584"/>
            <a:ext cx="123825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8322" y="5266478"/>
            <a:ext cx="869082" cy="79955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U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5139330"/>
            <a:ext cx="908379" cy="10348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47664" y="6464381"/>
            <a:ext cx="3363870" cy="276999"/>
          </a:xfrm>
          <a:prstGeom prst="rect">
            <a:avLst/>
          </a:prstGeom>
        </p:spPr>
        <p:txBody>
          <a:bodyPr wrap="none">
            <a:spAutoFit/>
          </a:bodyPr>
          <a:lstStyle/>
          <a:p>
            <a:pPr lvl="2"/>
            <a:r>
              <a:rPr lang="en-GB" sz="1200" dirty="0"/>
              <a:t>Cover image: Matthias Wassermann</a:t>
            </a:r>
          </a:p>
        </p:txBody>
      </p:sp>
    </p:spTree>
    <p:extLst>
      <p:ext uri="{BB962C8B-B14F-4D97-AF65-F5344CB8AC3E}">
        <p14:creationId xmlns:p14="http://schemas.microsoft.com/office/powerpoint/2010/main" val="141874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err="1" smtClean="0"/>
              <a:t>Earth’s</a:t>
            </a:r>
            <a:r>
              <a:rPr lang="nl-BE" b="1" dirty="0" smtClean="0"/>
              <a:t> </a:t>
            </a:r>
            <a:r>
              <a:rPr lang="nl-BE" b="1" dirty="0" err="1" smtClean="0"/>
              <a:t>vegetation</a:t>
            </a:r>
            <a:r>
              <a:rPr lang="nl-BE" b="1" dirty="0" smtClean="0"/>
              <a:t> cover</a:t>
            </a:r>
            <a:endParaRPr lang="nl-NL" b="1" dirty="0"/>
          </a:p>
        </p:txBody>
      </p:sp>
      <p:sp>
        <p:nvSpPr>
          <p:cNvPr id="7" name="Tijdelijke aanduiding voor inhoud 6"/>
          <p:cNvSpPr>
            <a:spLocks noGrp="1"/>
          </p:cNvSpPr>
          <p:nvPr>
            <p:ph idx="1"/>
          </p:nvPr>
        </p:nvSpPr>
        <p:spPr>
          <a:xfrm>
            <a:off x="683568" y="5661555"/>
            <a:ext cx="5688632" cy="1151904"/>
          </a:xfrm>
        </p:spPr>
        <p:txBody>
          <a:bodyPr/>
          <a:lstStyle/>
          <a:p>
            <a:pPr lvl="1" indent="0">
              <a:buNone/>
            </a:pPr>
            <a:r>
              <a:rPr lang="en-GB" sz="1800" dirty="0" smtClean="0"/>
              <a:t>Earth in August 2004, from images of the MODIS satellite</a:t>
            </a:r>
          </a:p>
          <a:p>
            <a:pPr lvl="1" indent="0">
              <a:buNone/>
            </a:pPr>
            <a:r>
              <a:rPr lang="en-GB" sz="800" dirty="0" smtClean="0"/>
              <a:t>(http</a:t>
            </a:r>
            <a:r>
              <a:rPr lang="en-GB" sz="800" dirty="0"/>
              <a:t>://earthobservatory.nasa.gov/Features/BlueMarble</a:t>
            </a:r>
            <a:r>
              <a:rPr lang="en-GB" sz="800" dirty="0" smtClean="0"/>
              <a:t>/)</a:t>
            </a:r>
          </a:p>
          <a:p>
            <a:pPr lvl="1" indent="0">
              <a:buNone/>
            </a:pPr>
            <a:endParaRPr lang="en-GB" dirty="0" smtClean="0"/>
          </a:p>
          <a:p>
            <a:pPr lvl="1" indent="0">
              <a:buNone/>
            </a:pPr>
            <a:endParaRPr lang="en-GB" dirty="0"/>
          </a:p>
          <a:p>
            <a:pPr lvl="1" indent="0">
              <a:buNone/>
            </a:pPr>
            <a:r>
              <a:rPr lang="en-GB" dirty="0" smtClean="0"/>
              <a:t>                                </a:t>
            </a:r>
          </a:p>
          <a:p>
            <a:pPr lvl="1" indent="0">
              <a:buNone/>
            </a:pPr>
            <a:r>
              <a:rPr lang="en-GB" dirty="0"/>
              <a:t> </a:t>
            </a:r>
            <a:r>
              <a:rPr lang="en-GB" dirty="0" smtClean="0"/>
              <a:t>     </a:t>
            </a:r>
          </a:p>
          <a:p>
            <a:pPr marL="673200" lvl="1" indent="-457200">
              <a:buFont typeface="Arial" panose="020B0604020202020204" pitchFamily="34" charset="0"/>
              <a:buChar char="•"/>
            </a:pPr>
            <a:endParaRPr lang="en-GB" baseline="-25000" dirty="0" smtClean="0"/>
          </a:p>
          <a:p>
            <a:endParaRPr lang="en-GB" dirty="0" smtClean="0"/>
          </a:p>
          <a:p>
            <a:endParaRPr lang="en-GB" dirty="0" smtClean="0"/>
          </a:p>
          <a:p>
            <a:pPr marL="673200" lvl="1" indent="-457200">
              <a:buFont typeface="Arial" panose="020B0604020202020204" pitchFamily="34" charset="0"/>
              <a:buChar char="•"/>
            </a:pPr>
            <a:endParaRPr lang="en-GB" dirty="0"/>
          </a:p>
          <a:p>
            <a:pPr marL="673200" lvl="1" indent="-457200">
              <a:buFont typeface="Arial" panose="020B0604020202020204" pitchFamily="34" charset="0"/>
              <a:buChar char="•"/>
            </a:pPr>
            <a:endParaRPr lang="en-GB"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4</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Users\karlc\aeronomie\ThesisKarl\Defence\world.200408.3x5400x27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2" y="1020739"/>
            <a:ext cx="9142688" cy="457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935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idx="1"/>
          </p:nvPr>
        </p:nvSpPr>
        <p:spPr/>
      </p:sp>
      <p:sp>
        <p:nvSpPr>
          <p:cNvPr id="3" name="Tijdelijke aanduiding voor afbeelding 2"/>
          <p:cNvSpPr>
            <a:spLocks noGrp="1"/>
          </p:cNvSpPr>
          <p:nvPr>
            <p:ph type="pic" sz="quarter" idx="13"/>
          </p:nvPr>
        </p:nvSpPr>
        <p:spPr/>
      </p:sp>
      <p:sp>
        <p:nvSpPr>
          <p:cNvPr id="4" name="Tijdelijke aanduiding voor dianummer 3"/>
          <p:cNvSpPr>
            <a:spLocks noGrp="1"/>
          </p:cNvSpPr>
          <p:nvPr>
            <p:ph type="sldNum" sz="quarter" idx="12"/>
          </p:nvPr>
        </p:nvSpPr>
        <p:spPr/>
        <p:txBody>
          <a:bodyPr/>
          <a:lstStyle/>
          <a:p>
            <a:fld id="{3B032377-C103-4EFE-98C1-80A6E5A7472A}" type="slidenum">
              <a:rPr lang="nl-NL" smtClean="0"/>
              <a:t>40</a:t>
            </a:fld>
            <a:endParaRPr lang="nl-NL"/>
          </a:p>
        </p:txBody>
      </p:sp>
      <p:pic>
        <p:nvPicPr>
          <p:cNvPr id="1026" name="Picture 2" descr="C:\Users\admin\Pictures\Vogezen2013\DSC006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1"/>
            <a:ext cx="12169352" cy="6845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60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Autofit/>
          </a:bodyPr>
          <a:lstStyle/>
          <a:p>
            <a:r>
              <a:rPr lang="nl-BE" sz="3200" b="1" dirty="0" err="1" smtClean="0"/>
              <a:t>Additional</a:t>
            </a:r>
            <a:r>
              <a:rPr lang="nl-BE" sz="3200" b="1" dirty="0" smtClean="0"/>
              <a:t> slides</a:t>
            </a:r>
            <a:endParaRPr lang="nl-NL" sz="3200" b="1" dirty="0"/>
          </a:p>
        </p:txBody>
      </p:sp>
      <p:sp>
        <p:nvSpPr>
          <p:cNvPr id="7" name="Tijdelijke aanduiding voor inhoud 6"/>
          <p:cNvSpPr>
            <a:spLocks noGrp="1"/>
          </p:cNvSpPr>
          <p:nvPr>
            <p:ph idx="1"/>
          </p:nvPr>
        </p:nvSpPr>
        <p:spPr/>
        <p:txBody>
          <a:bodyPr/>
          <a:lstStyle/>
          <a:p>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41</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5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dirty="0" err="1" smtClean="0"/>
              <a:t>Composition</a:t>
            </a:r>
            <a:r>
              <a:rPr lang="nl-BE" dirty="0" smtClean="0"/>
              <a:t> of </a:t>
            </a:r>
            <a:r>
              <a:rPr lang="nl-BE" dirty="0" err="1" smtClean="0"/>
              <a:t>Earth’s</a:t>
            </a:r>
            <a:r>
              <a:rPr lang="nl-BE" dirty="0" smtClean="0"/>
              <a:t> </a:t>
            </a:r>
            <a:r>
              <a:rPr lang="nl-BE" dirty="0" err="1" smtClean="0"/>
              <a:t>atmosphere</a:t>
            </a:r>
            <a:endParaRPr lang="nl-NL" dirty="0"/>
          </a:p>
        </p:txBody>
      </p:sp>
      <p:sp>
        <p:nvSpPr>
          <p:cNvPr id="7" name="Tijdelijke aanduiding voor inhoud 6"/>
          <p:cNvSpPr>
            <a:spLocks noGrp="1"/>
          </p:cNvSpPr>
          <p:nvPr>
            <p:ph idx="1"/>
          </p:nvPr>
        </p:nvSpPr>
        <p:spPr>
          <a:xfrm>
            <a:off x="539552" y="1196976"/>
            <a:ext cx="8064896" cy="575840"/>
          </a:xfrm>
        </p:spPr>
        <p:txBody>
          <a:bodyPr/>
          <a:lstStyle/>
          <a:p>
            <a:r>
              <a:rPr lang="en-GB" dirty="0" smtClean="0"/>
              <a:t>Mostly nitrogen, oxygen, argon</a:t>
            </a:r>
          </a:p>
          <a:p>
            <a:pPr lvl="1" indent="0">
              <a:buNone/>
            </a:pPr>
            <a:endParaRPr lang="en-GB" dirty="0"/>
          </a:p>
          <a:p>
            <a:pPr marL="673200" lvl="1" indent="-457200">
              <a:buFont typeface="Arial" panose="020B0604020202020204" pitchFamily="34" charset="0"/>
              <a:buChar char="•"/>
            </a:pPr>
            <a:endParaRPr lang="en-GB"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42</a:t>
            </a:fld>
            <a:endParaRPr lang="nl-NL"/>
          </a:p>
        </p:txBody>
      </p:sp>
      <p:sp>
        <p:nvSpPr>
          <p:cNvPr id="9" name="Tijdelijke aanduiding voor inhoud 6"/>
          <p:cNvSpPr txBox="1">
            <a:spLocks/>
          </p:cNvSpPr>
          <p:nvPr/>
        </p:nvSpPr>
        <p:spPr>
          <a:xfrm>
            <a:off x="558255" y="1772816"/>
            <a:ext cx="4157761"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b="1" dirty="0" smtClean="0"/>
          </a:p>
          <a:p>
            <a:r>
              <a:rPr lang="en-GB" b="1" dirty="0" smtClean="0"/>
              <a:t>Others</a:t>
            </a:r>
            <a:r>
              <a:rPr lang="en-GB" dirty="0" smtClean="0"/>
              <a:t> </a:t>
            </a:r>
          </a:p>
          <a:p>
            <a:pPr marL="673200" lvl="1" indent="-457200">
              <a:buFont typeface="Arial" panose="020B0604020202020204" pitchFamily="34" charset="0"/>
              <a:buChar char="•"/>
            </a:pPr>
            <a:r>
              <a:rPr lang="en-GB" dirty="0" smtClean="0"/>
              <a:t>Water vapour (0-4%)</a:t>
            </a:r>
            <a:endParaRPr lang="en-GB" dirty="0"/>
          </a:p>
          <a:p>
            <a:pPr marL="673200" lvl="1" indent="-457200">
              <a:buFont typeface="Arial" panose="020B0604020202020204" pitchFamily="34" charset="0"/>
              <a:buChar char="•"/>
            </a:pPr>
            <a:r>
              <a:rPr lang="en-GB" dirty="0" smtClean="0"/>
              <a:t>Trace gases: low concentrations: parts per million (ppm), billion (ppb)</a:t>
            </a:r>
          </a:p>
          <a:p>
            <a:r>
              <a:rPr lang="en-GB" dirty="0" smtClean="0"/>
              <a:t>BUT</a:t>
            </a:r>
          </a:p>
          <a:p>
            <a:pPr marL="673200" lvl="1" indent="-457200">
              <a:buFont typeface="Arial" panose="020B0604020202020204" pitchFamily="34" charset="0"/>
              <a:buChar char="•"/>
            </a:pPr>
            <a:r>
              <a:rPr lang="en-GB" dirty="0" smtClean="0"/>
              <a:t>Some absorb light</a:t>
            </a:r>
          </a:p>
          <a:p>
            <a:pPr marL="673200" lvl="1" indent="-457200">
              <a:buFont typeface="Arial" panose="020B0604020202020204" pitchFamily="34" charset="0"/>
              <a:buChar char="•"/>
            </a:pPr>
            <a:r>
              <a:rPr lang="en-GB" dirty="0" smtClean="0"/>
              <a:t>Some very reactive</a:t>
            </a:r>
          </a:p>
          <a:p>
            <a:pPr lvl="1" indent="0">
              <a:buNone/>
            </a:pPr>
            <a:endParaRPr lang="en-GB" dirty="0"/>
          </a:p>
          <a:p>
            <a:endParaRPr lang="en-GB" dirty="0" smtClean="0"/>
          </a:p>
        </p:txBody>
      </p:sp>
      <p:graphicFrame>
        <p:nvGraphicFramePr>
          <p:cNvPr id="10" name="Chart 9"/>
          <p:cNvGraphicFramePr>
            <a:graphicFrameLocks/>
          </p:cNvGraphicFramePr>
          <p:nvPr>
            <p:extLst>
              <p:ext uri="{D42A27DB-BD31-4B8C-83A1-F6EECF244321}">
                <p14:modId xmlns:p14="http://schemas.microsoft.com/office/powerpoint/2010/main" val="51007742"/>
              </p:ext>
            </p:extLst>
          </p:nvPr>
        </p:nvGraphicFramePr>
        <p:xfrm>
          <a:off x="4788024" y="908720"/>
          <a:ext cx="4283968" cy="5166360"/>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84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dirty="0" err="1" smtClean="0"/>
              <a:t>Trace</a:t>
            </a:r>
            <a:r>
              <a:rPr lang="nl-BE" dirty="0" smtClean="0"/>
              <a:t> </a:t>
            </a:r>
            <a:r>
              <a:rPr lang="nl-BE" dirty="0" err="1" smtClean="0"/>
              <a:t>gases</a:t>
            </a:r>
            <a:r>
              <a:rPr lang="nl-BE" dirty="0" smtClean="0"/>
              <a:t>: </a:t>
            </a:r>
            <a:r>
              <a:rPr lang="nl-BE" dirty="0" err="1" smtClean="0"/>
              <a:t>Greenhouse</a:t>
            </a:r>
            <a:r>
              <a:rPr lang="nl-BE" dirty="0" smtClean="0"/>
              <a:t> </a:t>
            </a:r>
            <a:r>
              <a:rPr lang="nl-BE" dirty="0" err="1" smtClean="0"/>
              <a:t>gases</a:t>
            </a:r>
            <a:endParaRPr lang="nl-NL" dirty="0"/>
          </a:p>
        </p:txBody>
      </p:sp>
      <p:sp>
        <p:nvSpPr>
          <p:cNvPr id="7" name="Tijdelijke aanduiding voor inhoud 6"/>
          <p:cNvSpPr>
            <a:spLocks noGrp="1"/>
          </p:cNvSpPr>
          <p:nvPr>
            <p:ph idx="1"/>
          </p:nvPr>
        </p:nvSpPr>
        <p:spPr>
          <a:xfrm>
            <a:off x="539552" y="1196976"/>
            <a:ext cx="3744416" cy="2304032"/>
          </a:xfrm>
        </p:spPr>
        <p:txBody>
          <a:bodyPr/>
          <a:lstStyle/>
          <a:p>
            <a:pPr marL="673200" lvl="1" indent="-457200">
              <a:buFont typeface="Arial" panose="020B0604020202020204" pitchFamily="34" charset="0"/>
              <a:buChar char="•"/>
            </a:pPr>
            <a:r>
              <a:rPr lang="en-GB" dirty="0" smtClean="0"/>
              <a:t>CO</a:t>
            </a:r>
            <a:r>
              <a:rPr lang="en-GB" baseline="-25000" dirty="0" smtClean="0"/>
              <a:t>2</a:t>
            </a:r>
            <a:r>
              <a:rPr lang="en-GB" dirty="0" smtClean="0"/>
              <a:t> (400 </a:t>
            </a:r>
            <a:r>
              <a:rPr lang="en-GB" dirty="0" err="1" smtClean="0"/>
              <a:t>ppmv</a:t>
            </a:r>
            <a:r>
              <a:rPr lang="en-GB" dirty="0" smtClean="0"/>
              <a:t>)       </a:t>
            </a:r>
          </a:p>
          <a:p>
            <a:pPr marL="673200" lvl="1" indent="-457200">
              <a:buFont typeface="Arial" panose="020B0604020202020204" pitchFamily="34" charset="0"/>
              <a:buChar char="•"/>
            </a:pPr>
            <a:r>
              <a:rPr lang="en-GB" dirty="0" smtClean="0"/>
              <a:t>Methane (1800 </a:t>
            </a:r>
            <a:r>
              <a:rPr lang="en-GB" dirty="0" err="1" smtClean="0"/>
              <a:t>ppbv</a:t>
            </a:r>
            <a:r>
              <a:rPr lang="en-GB" dirty="0" smtClean="0"/>
              <a:t>)</a:t>
            </a:r>
          </a:p>
          <a:p>
            <a:pPr marL="673200" lvl="1" indent="-457200">
              <a:buFont typeface="Arial" panose="020B0604020202020204" pitchFamily="34" charset="0"/>
              <a:buChar char="•"/>
            </a:pPr>
            <a:r>
              <a:rPr lang="en-GB" dirty="0" smtClean="0"/>
              <a:t>N</a:t>
            </a:r>
            <a:r>
              <a:rPr lang="en-GB" baseline="-25000" dirty="0" smtClean="0"/>
              <a:t>2</a:t>
            </a:r>
            <a:r>
              <a:rPr lang="en-GB" dirty="0" smtClean="0"/>
              <a:t>O (324 </a:t>
            </a:r>
            <a:r>
              <a:rPr lang="en-GB" dirty="0" err="1" smtClean="0"/>
              <a:t>ppbv</a:t>
            </a:r>
            <a:r>
              <a:rPr lang="en-GB" dirty="0" smtClean="0"/>
              <a:t>)</a:t>
            </a:r>
          </a:p>
          <a:p>
            <a:pPr marL="673200" lvl="1" indent="-457200">
              <a:buFont typeface="Arial" panose="020B0604020202020204" pitchFamily="34" charset="0"/>
              <a:buChar char="•"/>
            </a:pPr>
            <a:endParaRPr lang="en-GB" dirty="0"/>
          </a:p>
          <a:p>
            <a:pPr marL="673200" lvl="1" indent="-457200">
              <a:buFont typeface="Arial" panose="020B0604020202020204" pitchFamily="34" charset="0"/>
              <a:buChar char="•"/>
            </a:pPr>
            <a:r>
              <a:rPr lang="en-GB" dirty="0" smtClean="0"/>
              <a:t>Greenhouse gases absorb infrared </a:t>
            </a:r>
          </a:p>
          <a:p>
            <a:pPr marL="673200" lvl="1" indent="-457200">
              <a:buFont typeface="Arial" panose="020B0604020202020204" pitchFamily="34" charset="0"/>
              <a:buChar char="•"/>
            </a:pPr>
            <a:r>
              <a:rPr lang="en-GB" dirty="0" smtClean="0"/>
              <a:t>prevent part of heat radiation to escape to space           </a:t>
            </a:r>
          </a:p>
          <a:p>
            <a:pPr lvl="1" indent="0">
              <a:buNone/>
            </a:pPr>
            <a:r>
              <a:rPr lang="en-GB" dirty="0" smtClean="0"/>
              <a:t>                                </a:t>
            </a:r>
          </a:p>
          <a:p>
            <a:pPr lvl="1" indent="0">
              <a:buNone/>
            </a:pPr>
            <a:r>
              <a:rPr lang="en-GB" dirty="0"/>
              <a:t> </a:t>
            </a:r>
            <a:r>
              <a:rPr lang="en-GB" dirty="0" smtClean="0"/>
              <a:t>     </a:t>
            </a:r>
          </a:p>
          <a:p>
            <a:pPr marL="673200" lvl="1" indent="-457200">
              <a:buFont typeface="Arial" panose="020B0604020202020204" pitchFamily="34" charset="0"/>
              <a:buChar char="•"/>
            </a:pPr>
            <a:endParaRPr lang="en-GB" baseline="-25000" dirty="0" smtClean="0"/>
          </a:p>
          <a:p>
            <a:endParaRPr lang="en-GB" dirty="0" smtClean="0"/>
          </a:p>
          <a:p>
            <a:endParaRPr lang="en-GB" dirty="0" smtClean="0"/>
          </a:p>
          <a:p>
            <a:pPr marL="673200" lvl="1" indent="-457200">
              <a:buFont typeface="Arial" panose="020B0604020202020204" pitchFamily="34" charset="0"/>
              <a:buChar char="•"/>
            </a:pPr>
            <a:endParaRPr lang="en-GB" dirty="0"/>
          </a:p>
          <a:p>
            <a:pPr marL="673200" lvl="1" indent="-457200">
              <a:buFont typeface="Arial" panose="020B0604020202020204" pitchFamily="34" charset="0"/>
              <a:buChar char="•"/>
            </a:pPr>
            <a:endParaRPr lang="en-GB"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43</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sers\karlc\aeronomie\ThesisKarl\Defence\CO2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7227" y="1241522"/>
            <a:ext cx="1211725" cy="4096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karlc\aeronomie\ThesisKarl\Defence\8808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7227" y="2132856"/>
            <a:ext cx="608111" cy="6054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karlc\aeronomie\ThesisKarl\Defence\metha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0790" y="1656915"/>
            <a:ext cx="634547" cy="570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karlc\aeronomie\ThesisKarl\Defence\greenhouse-gas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0790" y="3442717"/>
            <a:ext cx="4688297" cy="262141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539552" y="5805264"/>
            <a:ext cx="504056" cy="258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6" name="Picture 8" descr="Plot of global CO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854225"/>
            <a:ext cx="4046682" cy="2456331"/>
          </a:xfrm>
          <a:prstGeom prst="rect">
            <a:avLst/>
          </a:prstGeom>
          <a:noFill/>
          <a:extLst>
            <a:ext uri="{909E8E84-426E-40DD-AFC4-6F175D3DCCD1}">
              <a14:hiddenFill xmlns:a14="http://schemas.microsoft.com/office/drawing/2010/main">
                <a:solidFill>
                  <a:srgbClr val="FFFFFF"/>
                </a:solidFill>
              </a14:hiddenFill>
            </a:ext>
          </a:extLst>
        </p:spPr>
      </p:pic>
      <p:sp>
        <p:nvSpPr>
          <p:cNvPr id="17" name="Tijdelijke aanduiding voor inhoud 6"/>
          <p:cNvSpPr txBox="1">
            <a:spLocks/>
          </p:cNvSpPr>
          <p:nvPr/>
        </p:nvSpPr>
        <p:spPr>
          <a:xfrm>
            <a:off x="1043608" y="5505772"/>
            <a:ext cx="3744416" cy="2304032"/>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indent="0">
              <a:buNone/>
            </a:pPr>
            <a:r>
              <a:rPr lang="en-GB" dirty="0"/>
              <a:t>r</a:t>
            </a:r>
            <a:r>
              <a:rPr lang="en-GB" dirty="0" smtClean="0"/>
              <a:t>ise in average   temperature            </a:t>
            </a:r>
          </a:p>
          <a:p>
            <a:pPr lvl="1" indent="0">
              <a:buFont typeface="Wingdings" panose="05000000000000000000" pitchFamily="2" charset="2"/>
              <a:buNone/>
            </a:pPr>
            <a:r>
              <a:rPr lang="en-GB" dirty="0" smtClean="0"/>
              <a:t>                                </a:t>
            </a:r>
          </a:p>
          <a:p>
            <a:pPr lvl="1" indent="0">
              <a:buFont typeface="Wingdings" panose="05000000000000000000" pitchFamily="2" charset="2"/>
              <a:buNone/>
            </a:pPr>
            <a:r>
              <a:rPr lang="en-GB" dirty="0" smtClean="0"/>
              <a:t>      </a:t>
            </a:r>
          </a:p>
          <a:p>
            <a:pPr marL="673200" lvl="1" indent="-457200">
              <a:buFont typeface="Arial" panose="020B0604020202020204" pitchFamily="34" charset="0"/>
              <a:buChar char="•"/>
            </a:pPr>
            <a:endParaRPr lang="en-GB" baseline="-25000" dirty="0" smtClean="0"/>
          </a:p>
          <a:p>
            <a:endParaRPr lang="en-GB" dirty="0" smtClean="0"/>
          </a:p>
          <a:p>
            <a:endParaRPr lang="en-GB" dirty="0" smtClean="0"/>
          </a:p>
          <a:p>
            <a:pPr marL="673200" lvl="1" indent="-457200">
              <a:buFont typeface="Arial" panose="020B0604020202020204" pitchFamily="34" charset="0"/>
              <a:buChar char="•"/>
            </a:pPr>
            <a:endParaRPr lang="en-GB" dirty="0" smtClean="0"/>
          </a:p>
          <a:p>
            <a:pPr marL="673200" lvl="1" indent="-457200">
              <a:buFont typeface="Arial" panose="020B0604020202020204" pitchFamily="34" charset="0"/>
              <a:buChar char="•"/>
            </a:pPr>
            <a:endParaRPr lang="en-GB" dirty="0" smtClean="0"/>
          </a:p>
        </p:txBody>
      </p:sp>
    </p:spTree>
    <p:extLst>
      <p:ext uri="{BB962C8B-B14F-4D97-AF65-F5344CB8AC3E}">
        <p14:creationId xmlns:p14="http://schemas.microsoft.com/office/powerpoint/2010/main" val="3745223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karlc\aeronomie\ThesisKarl\Defence\toxic_wor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38" y="3628808"/>
            <a:ext cx="2381250" cy="2886075"/>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p:txBody>
          <a:bodyPr>
            <a:normAutofit fontScale="90000"/>
          </a:bodyPr>
          <a:lstStyle/>
          <a:p>
            <a:r>
              <a:rPr lang="nl-BE" dirty="0" err="1" smtClean="0"/>
              <a:t>Trace</a:t>
            </a:r>
            <a:r>
              <a:rPr lang="nl-BE" dirty="0" smtClean="0"/>
              <a:t> </a:t>
            </a:r>
            <a:r>
              <a:rPr lang="nl-BE" dirty="0" err="1" smtClean="0"/>
              <a:t>gases</a:t>
            </a:r>
            <a:r>
              <a:rPr lang="nl-BE" dirty="0" smtClean="0"/>
              <a:t>: </a:t>
            </a:r>
            <a:r>
              <a:rPr lang="nl-BE" dirty="0" err="1" smtClean="0"/>
              <a:t>volatile</a:t>
            </a:r>
            <a:r>
              <a:rPr lang="nl-BE" dirty="0" smtClean="0"/>
              <a:t> </a:t>
            </a:r>
            <a:r>
              <a:rPr lang="nl-BE" dirty="0" err="1" smtClean="0"/>
              <a:t>organic</a:t>
            </a:r>
            <a:r>
              <a:rPr lang="nl-BE" dirty="0" smtClean="0"/>
              <a:t> </a:t>
            </a:r>
            <a:r>
              <a:rPr lang="nl-BE" dirty="0" err="1" smtClean="0"/>
              <a:t>compounds</a:t>
            </a:r>
            <a:r>
              <a:rPr lang="nl-BE" dirty="0" smtClean="0"/>
              <a:t> (VOC)</a:t>
            </a:r>
            <a:endParaRPr lang="nl-NL" dirty="0"/>
          </a:p>
        </p:txBody>
      </p:sp>
      <p:sp>
        <p:nvSpPr>
          <p:cNvPr id="7" name="Tijdelijke aanduiding voor inhoud 6"/>
          <p:cNvSpPr>
            <a:spLocks noGrp="1"/>
          </p:cNvSpPr>
          <p:nvPr>
            <p:ph idx="1"/>
          </p:nvPr>
        </p:nvSpPr>
        <p:spPr>
          <a:xfrm>
            <a:off x="542653" y="1196976"/>
            <a:ext cx="7848872" cy="2304032"/>
          </a:xfrm>
        </p:spPr>
        <p:txBody>
          <a:bodyPr/>
          <a:lstStyle/>
          <a:p>
            <a:pPr lvl="1" indent="0">
              <a:buNone/>
            </a:pPr>
            <a:r>
              <a:rPr lang="en-GB" dirty="0" smtClean="0"/>
              <a:t>Anthropogenic VOC emissions</a:t>
            </a:r>
          </a:p>
          <a:p>
            <a:pPr marL="918900" lvl="2" indent="-342900"/>
            <a:r>
              <a:rPr lang="en-GB" dirty="0" smtClean="0"/>
              <a:t>through human activities: traffic, industry, fuel combustion, biomass burning</a:t>
            </a:r>
          </a:p>
          <a:p>
            <a:pPr marL="918900" lvl="2" indent="-342900"/>
            <a:r>
              <a:rPr lang="en-GB" dirty="0" smtClean="0"/>
              <a:t>185 million tonnes per year (about 25 kg per human)</a:t>
            </a:r>
          </a:p>
          <a:p>
            <a:pPr marL="918900" lvl="2" indent="-342900"/>
            <a:r>
              <a:rPr lang="en-GB" dirty="0" smtClean="0"/>
              <a:t>Alkanes, alkenes, aromatics, alcohols, ketones, …, …</a:t>
            </a:r>
            <a:endParaRPr lang="en-GB" dirty="0"/>
          </a:p>
          <a:p>
            <a:pPr lvl="1" indent="0">
              <a:buNone/>
            </a:pPr>
            <a:r>
              <a:rPr lang="en-GB" dirty="0" smtClean="0"/>
              <a:t>                                </a:t>
            </a:r>
          </a:p>
          <a:p>
            <a:pPr lvl="1" indent="0">
              <a:buNone/>
            </a:pPr>
            <a:r>
              <a:rPr lang="en-GB" dirty="0"/>
              <a:t> </a:t>
            </a:r>
            <a:r>
              <a:rPr lang="en-GB" dirty="0" smtClean="0"/>
              <a:t>     </a:t>
            </a:r>
            <a:endParaRPr lang="en-GB" dirty="0"/>
          </a:p>
          <a:p>
            <a:pPr marL="673200" lvl="1" indent="-457200">
              <a:buFont typeface="Arial" panose="020B0604020202020204" pitchFamily="34" charset="0"/>
              <a:buChar char="•"/>
            </a:pPr>
            <a:endParaRPr lang="en-GB"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44</a:t>
            </a:fld>
            <a:endParaRPr lang="nl-NL"/>
          </a:p>
        </p:txBody>
      </p:sp>
      <p:pic>
        <p:nvPicPr>
          <p:cNvPr id="8"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karlc\aeronomie\ThesisKarl\Defence\car-exhau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255" y="4147163"/>
            <a:ext cx="2837711" cy="184936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karlc\aeronomie\ThesisKarl\Defence\riau_14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154381"/>
            <a:ext cx="2797559" cy="186995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Users\karlc\aeronomie\ThesisKarl\Defence\alkan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6684" y="3310666"/>
            <a:ext cx="641059" cy="48370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Users\karlc\aeronomie\ThesisKarl\Defence\buten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84" y="3313120"/>
            <a:ext cx="906463" cy="677863"/>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Users\karlc\aeronomie\ThesisKarl\Defence\b8c34353-9e7e-486c-8db0-cf727453da32.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4589" y="3273704"/>
            <a:ext cx="946944" cy="710208"/>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photos1.blogger.com/blogger/4651/128/400/ethano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8978" y="3273704"/>
            <a:ext cx="841209" cy="58253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D:\Users\karlc\aeronomie\ThesisKarl\Defence\600px-Acetone-2D-skeletal.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84193" y="3324755"/>
            <a:ext cx="481236" cy="48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658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45</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D:\Users\karlc\aeronomie\ThesisKarl\Defence\alphapinineplusOH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 y="35226"/>
            <a:ext cx="6682638" cy="6627019"/>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a:xfrm>
            <a:off x="6228184" y="116632"/>
            <a:ext cx="2736304" cy="936105"/>
          </a:xfrm>
        </p:spPr>
        <p:txBody>
          <a:bodyPr>
            <a:noAutofit/>
          </a:bodyPr>
          <a:lstStyle/>
          <a:p>
            <a:r>
              <a:rPr lang="el-GR" sz="3200" b="1" dirty="0" smtClean="0"/>
              <a:t>α</a:t>
            </a:r>
            <a:r>
              <a:rPr lang="nl-BE" sz="3200" b="1" dirty="0" smtClean="0"/>
              <a:t>-</a:t>
            </a:r>
            <a:r>
              <a:rPr lang="nl-BE" sz="3200" b="1" dirty="0" err="1" smtClean="0"/>
              <a:t>pinene</a:t>
            </a:r>
            <a:r>
              <a:rPr lang="nl-BE" sz="3200" b="1" dirty="0" smtClean="0"/>
              <a:t> </a:t>
            </a:r>
            <a:r>
              <a:rPr lang="nl-BE" sz="3200" b="1" dirty="0" err="1" smtClean="0"/>
              <a:t>oxidation</a:t>
            </a:r>
            <a:r>
              <a:rPr lang="nl-BE" sz="3200" b="1" dirty="0" smtClean="0"/>
              <a:t> </a:t>
            </a:r>
            <a:r>
              <a:rPr lang="nl-BE" sz="3200" b="1" dirty="0" err="1" smtClean="0"/>
              <a:t>by</a:t>
            </a:r>
            <a:r>
              <a:rPr lang="nl-BE" sz="3200" b="1" dirty="0" smtClean="0"/>
              <a:t> OH</a:t>
            </a:r>
            <a:endParaRPr lang="nl-NL" sz="3200" b="1" dirty="0"/>
          </a:p>
        </p:txBody>
      </p:sp>
    </p:spTree>
    <p:extLst>
      <p:ext uri="{BB962C8B-B14F-4D97-AF65-F5344CB8AC3E}">
        <p14:creationId xmlns:p14="http://schemas.microsoft.com/office/powerpoint/2010/main" val="2173791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D:\Users\karlc\aeronomie\ThesisKarl\Defence\betapinenephotooxidschem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0" y="946150"/>
            <a:ext cx="4311650" cy="591185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Users\karlc\aeronomie\ThesisKarl\Defence\betapinenephotooxidschem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0" y="926718"/>
            <a:ext cx="4311650" cy="591185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D:\Users\karlc\aeronomie\ThesisKarl\Defence\betapinenephotooxidschem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0" y="926718"/>
            <a:ext cx="4311650" cy="59118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Users\karlc\aeronomie\ThesisKarl\Defence\betapinenephotooxidscheme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40" y="926718"/>
            <a:ext cx="4311650" cy="5911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dirty="0" smtClean="0">
                <a:cs typeface="Times New Roman"/>
              </a:rPr>
              <a:t>β</a:t>
            </a:r>
            <a:r>
              <a:rPr lang="nl-BE" dirty="0" smtClean="0">
                <a:cs typeface="Times New Roman"/>
              </a:rPr>
              <a:t>-</a:t>
            </a:r>
            <a:r>
              <a:rPr lang="nl-BE" dirty="0" err="1" smtClean="0">
                <a:cs typeface="Times New Roman"/>
              </a:rPr>
              <a:t>pinene</a:t>
            </a:r>
            <a:r>
              <a:rPr lang="nl-BE" dirty="0" smtClean="0">
                <a:cs typeface="Times New Roman"/>
              </a:rPr>
              <a:t> OH </a:t>
            </a:r>
            <a:r>
              <a:rPr lang="nl-BE" dirty="0" err="1" smtClean="0">
                <a:cs typeface="Times New Roman"/>
              </a:rPr>
              <a:t>oxidation</a:t>
            </a:r>
            <a:r>
              <a:rPr lang="nl-BE" dirty="0" smtClean="0">
                <a:cs typeface="Times New Roman"/>
              </a:rPr>
              <a:t>: </a:t>
            </a:r>
            <a:r>
              <a:rPr lang="nl-BE" dirty="0" err="1" smtClean="0"/>
              <a:t>primary</a:t>
            </a:r>
            <a:r>
              <a:rPr lang="nl-BE" dirty="0" smtClean="0"/>
              <a:t> </a:t>
            </a:r>
            <a:r>
              <a:rPr lang="nl-BE" dirty="0" err="1" smtClean="0"/>
              <a:t>chemistry</a:t>
            </a:r>
            <a:endParaRPr lang="nl-BE" dirty="0"/>
          </a:p>
        </p:txBody>
      </p:sp>
      <p:sp>
        <p:nvSpPr>
          <p:cNvPr id="3" name="Content Placeholder 2"/>
          <p:cNvSpPr>
            <a:spLocks noGrp="1"/>
          </p:cNvSpPr>
          <p:nvPr>
            <p:ph idx="1"/>
          </p:nvPr>
        </p:nvSpPr>
        <p:spPr>
          <a:xfrm>
            <a:off x="4932040" y="1052737"/>
            <a:ext cx="4211960" cy="4895850"/>
          </a:xfrm>
        </p:spPr>
        <p:txBody>
          <a:bodyPr/>
          <a:lstStyle/>
          <a:p>
            <a:pPr marL="457200" indent="-457200">
              <a:buFont typeface="Wingdings" panose="05000000000000000000" pitchFamily="2" charset="2"/>
              <a:buChar char="§"/>
            </a:pPr>
            <a:r>
              <a:rPr lang="nl-BE" sz="2000" dirty="0" err="1" smtClean="0"/>
              <a:t>Based</a:t>
            </a:r>
            <a:r>
              <a:rPr lang="nl-BE" sz="2000" dirty="0" smtClean="0"/>
              <a:t> on </a:t>
            </a:r>
            <a:r>
              <a:rPr lang="nl-BE" sz="2000" dirty="0" err="1" smtClean="0"/>
              <a:t>quantum-chemical</a:t>
            </a:r>
            <a:r>
              <a:rPr lang="nl-BE" sz="2000" dirty="0" smtClean="0"/>
              <a:t> </a:t>
            </a:r>
            <a:r>
              <a:rPr lang="nl-BE" sz="2000" dirty="0" err="1" smtClean="0"/>
              <a:t>calculations</a:t>
            </a:r>
            <a:r>
              <a:rPr lang="nl-BE" sz="2000" dirty="0" smtClean="0"/>
              <a:t> </a:t>
            </a:r>
            <a:r>
              <a:rPr lang="nl-BE" sz="2000" dirty="0" err="1" smtClean="0"/>
              <a:t>Vereecken</a:t>
            </a:r>
            <a:r>
              <a:rPr lang="nl-BE" sz="2000" dirty="0" smtClean="0"/>
              <a:t> &amp; Peeters (2012)</a:t>
            </a:r>
            <a:endParaRPr lang="nl-BE" sz="2000" dirty="0" smtClean="0">
              <a:cs typeface="Times New Roman"/>
            </a:endParaRPr>
          </a:p>
          <a:p>
            <a:pPr marL="457200" indent="-457200">
              <a:buFont typeface="Wingdings" panose="05000000000000000000" pitchFamily="2" charset="2"/>
              <a:buChar char="§"/>
            </a:pPr>
            <a:r>
              <a:rPr lang="nl-BE" sz="2000" dirty="0" err="1" smtClean="0">
                <a:cs typeface="Times New Roman"/>
              </a:rPr>
              <a:t>Previously</a:t>
            </a:r>
            <a:r>
              <a:rPr lang="nl-BE" sz="2000" dirty="0" smtClean="0">
                <a:cs typeface="Times New Roman"/>
              </a:rPr>
              <a:t> in MCM: </a:t>
            </a:r>
            <a:r>
              <a:rPr lang="nl-BE" sz="2000" dirty="0" err="1" smtClean="0">
                <a:cs typeface="Times New Roman"/>
              </a:rPr>
              <a:t>reacts</a:t>
            </a:r>
            <a:r>
              <a:rPr lang="nl-BE" sz="2000" dirty="0" smtClean="0">
                <a:cs typeface="Times New Roman"/>
              </a:rPr>
              <a:t> </a:t>
            </a:r>
            <a:r>
              <a:rPr lang="nl-BE" sz="2000" dirty="0" err="1" smtClean="0">
                <a:cs typeface="Times New Roman"/>
              </a:rPr>
              <a:t>with</a:t>
            </a:r>
            <a:r>
              <a:rPr lang="nl-BE" sz="2000" dirty="0" smtClean="0">
                <a:cs typeface="Times New Roman"/>
              </a:rPr>
              <a:t> O</a:t>
            </a:r>
            <a:r>
              <a:rPr lang="nl-BE" sz="2000" baseline="-25000" dirty="0" smtClean="0">
                <a:cs typeface="Times New Roman"/>
              </a:rPr>
              <a:t>2</a:t>
            </a:r>
          </a:p>
          <a:p>
            <a:pPr marL="457200" indent="-457200">
              <a:buFont typeface="Wingdings" panose="05000000000000000000" pitchFamily="2" charset="2"/>
              <a:buChar char="§"/>
            </a:pPr>
            <a:r>
              <a:rPr lang="nl-BE" sz="2000" dirty="0" smtClean="0">
                <a:cs typeface="Times New Roman"/>
              </a:rPr>
              <a:t>In new </a:t>
            </a:r>
            <a:r>
              <a:rPr lang="nl-BE" sz="2000" dirty="0" err="1" smtClean="0">
                <a:cs typeface="Times New Roman"/>
              </a:rPr>
              <a:t>mechanism</a:t>
            </a:r>
            <a:r>
              <a:rPr lang="nl-BE" sz="2000" dirty="0">
                <a:cs typeface="Times New Roman"/>
              </a:rPr>
              <a:t>: ring-opening (70% - was </a:t>
            </a:r>
            <a:r>
              <a:rPr lang="nl-BE" sz="2000" dirty="0" err="1">
                <a:cs typeface="Times New Roman"/>
              </a:rPr>
              <a:t>only</a:t>
            </a:r>
            <a:r>
              <a:rPr lang="nl-BE" sz="2000" dirty="0">
                <a:cs typeface="Times New Roman"/>
              </a:rPr>
              <a:t> 8% in MCM) </a:t>
            </a:r>
            <a:r>
              <a:rPr lang="nl-BE" sz="2000" dirty="0" smtClean="0">
                <a:cs typeface="Times New Roman"/>
              </a:rPr>
              <a:t>, </a:t>
            </a:r>
            <a:r>
              <a:rPr lang="nl-BE" sz="2000" dirty="0" err="1" smtClean="0">
                <a:cs typeface="Times New Roman"/>
              </a:rPr>
              <a:t>leading</a:t>
            </a:r>
            <a:r>
              <a:rPr lang="nl-BE" sz="2000" dirty="0" smtClean="0">
                <a:cs typeface="Times New Roman"/>
              </a:rPr>
              <a:t> </a:t>
            </a:r>
            <a:r>
              <a:rPr lang="nl-BE" sz="2000" dirty="0" err="1" smtClean="0">
                <a:cs typeface="Times New Roman"/>
              </a:rPr>
              <a:t>to</a:t>
            </a:r>
            <a:r>
              <a:rPr lang="nl-BE" sz="2000" dirty="0" smtClean="0">
                <a:cs typeface="Times New Roman"/>
              </a:rPr>
              <a:t> complex </a:t>
            </a:r>
            <a:r>
              <a:rPr lang="nl-BE" sz="2000" dirty="0" err="1" smtClean="0">
                <a:cs typeface="Times New Roman"/>
              </a:rPr>
              <a:t>radical</a:t>
            </a:r>
            <a:r>
              <a:rPr lang="nl-BE" sz="2000" dirty="0" smtClean="0">
                <a:cs typeface="Times New Roman"/>
              </a:rPr>
              <a:t> </a:t>
            </a:r>
            <a:r>
              <a:rPr lang="nl-BE" sz="2000" dirty="0" err="1" smtClean="0">
                <a:cs typeface="Times New Roman"/>
              </a:rPr>
              <a:t>chemistry</a:t>
            </a:r>
            <a:r>
              <a:rPr lang="nl-BE" sz="2000" dirty="0">
                <a:cs typeface="Times New Roman"/>
              </a:rPr>
              <a:t> </a:t>
            </a:r>
            <a:endParaRPr lang="nl-BE" sz="2000" dirty="0" smtClean="0">
              <a:cs typeface="Times New Roman"/>
            </a:endParaRPr>
          </a:p>
          <a:p>
            <a:pPr lvl="1" indent="0">
              <a:buNone/>
            </a:pPr>
            <a:endParaRPr lang="nl-BE" sz="2000" dirty="0" smtClean="0"/>
          </a:p>
        </p:txBody>
      </p:sp>
      <p:sp>
        <p:nvSpPr>
          <p:cNvPr id="4" name="Slide Number Placeholder 3"/>
          <p:cNvSpPr>
            <a:spLocks noGrp="1"/>
          </p:cNvSpPr>
          <p:nvPr>
            <p:ph type="sldNum" sz="quarter" idx="12"/>
          </p:nvPr>
        </p:nvSpPr>
        <p:spPr/>
        <p:txBody>
          <a:bodyPr/>
          <a:lstStyle/>
          <a:p>
            <a:fld id="{3B032377-C103-4EFE-98C1-80A6E5A7472A}" type="slidenum">
              <a:rPr lang="nl-NL" smtClean="0"/>
              <a:t>46</a:t>
            </a:fld>
            <a:endParaRPr lang="nl-NL"/>
          </a:p>
        </p:txBody>
      </p:sp>
      <p:pic>
        <p:nvPicPr>
          <p:cNvPr id="18" name="Picture 4" descr="D:\Users\karlc\aeronomie\ThesisKarl\Defence\50-NewLogoNegativeBlueBG_5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D:\Users\karlc\aeronomie\ThesisKarl\Defence\betapinenephotooxidschem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40" y="926718"/>
            <a:ext cx="4311650" cy="591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205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cs typeface="Times New Roman"/>
              </a:rPr>
              <a:t>β</a:t>
            </a:r>
            <a:r>
              <a:rPr lang="nl-BE" dirty="0" smtClean="0">
                <a:cs typeface="Times New Roman"/>
              </a:rPr>
              <a:t>-</a:t>
            </a:r>
            <a:r>
              <a:rPr lang="nl-BE" dirty="0" err="1" smtClean="0">
                <a:cs typeface="Times New Roman"/>
              </a:rPr>
              <a:t>pinene</a:t>
            </a:r>
            <a:r>
              <a:rPr lang="nl-BE" dirty="0" smtClean="0">
                <a:cs typeface="Times New Roman"/>
              </a:rPr>
              <a:t> O</a:t>
            </a:r>
            <a:r>
              <a:rPr lang="nl-BE" baseline="-25000" dirty="0" smtClean="0">
                <a:cs typeface="Times New Roman"/>
              </a:rPr>
              <a:t>3</a:t>
            </a:r>
            <a:r>
              <a:rPr lang="nl-BE" dirty="0" smtClean="0">
                <a:cs typeface="Times New Roman"/>
              </a:rPr>
              <a:t> </a:t>
            </a:r>
            <a:r>
              <a:rPr lang="nl-BE" dirty="0" err="1" smtClean="0">
                <a:cs typeface="Times New Roman"/>
              </a:rPr>
              <a:t>oxidation</a:t>
            </a:r>
            <a:r>
              <a:rPr lang="nl-BE" dirty="0" smtClean="0">
                <a:cs typeface="Times New Roman"/>
              </a:rPr>
              <a:t>: </a:t>
            </a:r>
            <a:r>
              <a:rPr lang="nl-BE" dirty="0" err="1" smtClean="0"/>
              <a:t>primary</a:t>
            </a:r>
            <a:r>
              <a:rPr lang="nl-BE" dirty="0" smtClean="0"/>
              <a:t> </a:t>
            </a:r>
            <a:r>
              <a:rPr lang="nl-BE" dirty="0" err="1" smtClean="0"/>
              <a:t>chemistry</a:t>
            </a:r>
            <a:endParaRPr lang="nl-BE" dirty="0"/>
          </a:p>
        </p:txBody>
      </p:sp>
      <p:sp>
        <p:nvSpPr>
          <p:cNvPr id="3" name="Content Placeholder 2"/>
          <p:cNvSpPr>
            <a:spLocks noGrp="1"/>
          </p:cNvSpPr>
          <p:nvPr>
            <p:ph idx="1"/>
          </p:nvPr>
        </p:nvSpPr>
        <p:spPr>
          <a:xfrm>
            <a:off x="4932040" y="1052737"/>
            <a:ext cx="4211960" cy="4895850"/>
          </a:xfrm>
        </p:spPr>
        <p:txBody>
          <a:bodyPr/>
          <a:lstStyle/>
          <a:p>
            <a:pPr marL="457200" indent="-457200">
              <a:buFont typeface="Wingdings" panose="05000000000000000000" pitchFamily="2" charset="2"/>
              <a:buChar char="§"/>
            </a:pPr>
            <a:r>
              <a:rPr lang="nl-BE" sz="2000" dirty="0" err="1" smtClean="0"/>
              <a:t>Based</a:t>
            </a:r>
            <a:r>
              <a:rPr lang="nl-BE" sz="2000" dirty="0" smtClean="0"/>
              <a:t> on </a:t>
            </a:r>
            <a:r>
              <a:rPr lang="nl-BE" sz="2000" dirty="0" err="1" smtClean="0"/>
              <a:t>quantum-chemical</a:t>
            </a:r>
            <a:r>
              <a:rPr lang="nl-BE" sz="2000" dirty="0" smtClean="0"/>
              <a:t> </a:t>
            </a:r>
            <a:r>
              <a:rPr lang="nl-BE" sz="2000" dirty="0" err="1" smtClean="0"/>
              <a:t>calculations</a:t>
            </a:r>
            <a:r>
              <a:rPr lang="nl-BE" sz="2000" dirty="0" smtClean="0"/>
              <a:t> Nguyen et al.(2009)</a:t>
            </a:r>
            <a:endParaRPr lang="nl-BE" sz="2000" dirty="0" smtClean="0">
              <a:cs typeface="Times New Roman"/>
            </a:endParaRPr>
          </a:p>
        </p:txBody>
      </p:sp>
      <p:sp>
        <p:nvSpPr>
          <p:cNvPr id="4" name="Slide Number Placeholder 3"/>
          <p:cNvSpPr>
            <a:spLocks noGrp="1"/>
          </p:cNvSpPr>
          <p:nvPr>
            <p:ph type="sldNum" sz="quarter" idx="12"/>
          </p:nvPr>
        </p:nvSpPr>
        <p:spPr/>
        <p:txBody>
          <a:bodyPr/>
          <a:lstStyle/>
          <a:p>
            <a:fld id="{3B032377-C103-4EFE-98C1-80A6E5A7472A}" type="slidenum">
              <a:rPr lang="nl-NL" smtClean="0"/>
              <a:t>47</a:t>
            </a:fld>
            <a:endParaRPr lang="nl-NL"/>
          </a:p>
        </p:txBody>
      </p:sp>
      <p:pic>
        <p:nvPicPr>
          <p:cNvPr id="18"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D:\Users\karlc\aeronomie\ThesisKarl\Defence\betapineneO3overviewsche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5" y="973832"/>
            <a:ext cx="4882285" cy="588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571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dirty="0" smtClean="0"/>
              <a:t>BOREAM: </a:t>
            </a:r>
            <a:r>
              <a:rPr lang="el-GR" dirty="0">
                <a:cs typeface="Times New Roman"/>
              </a:rPr>
              <a:t>β</a:t>
            </a:r>
            <a:r>
              <a:rPr lang="nl-BE" dirty="0" smtClean="0">
                <a:cs typeface="Times New Roman"/>
              </a:rPr>
              <a:t>-</a:t>
            </a:r>
            <a:r>
              <a:rPr lang="nl-BE" dirty="0" err="1" smtClean="0">
                <a:cs typeface="Times New Roman"/>
              </a:rPr>
              <a:t>pinene</a:t>
            </a:r>
            <a:r>
              <a:rPr lang="nl-BE" dirty="0" smtClean="0">
                <a:cs typeface="Times New Roman"/>
              </a:rPr>
              <a:t> </a:t>
            </a:r>
            <a:r>
              <a:rPr lang="nl-BE" dirty="0" err="1" smtClean="0">
                <a:cs typeface="Times New Roman"/>
              </a:rPr>
              <a:t>photo-oxidation</a:t>
            </a:r>
            <a:endParaRPr lang="nl-NL" dirty="0"/>
          </a:p>
        </p:txBody>
      </p:sp>
      <p:sp>
        <p:nvSpPr>
          <p:cNvPr id="7" name="Tijdelijke aanduiding voor inhoud 6"/>
          <p:cNvSpPr>
            <a:spLocks noGrp="1"/>
          </p:cNvSpPr>
          <p:nvPr>
            <p:ph idx="1"/>
          </p:nvPr>
        </p:nvSpPr>
        <p:spPr>
          <a:xfrm>
            <a:off x="4577940" y="1227057"/>
            <a:ext cx="4499992" cy="5164990"/>
          </a:xfrm>
        </p:spPr>
        <p:txBody>
          <a:bodyPr/>
          <a:lstStyle/>
          <a:p>
            <a:endParaRPr lang="en-GB" sz="2400" dirty="0" smtClean="0"/>
          </a:p>
          <a:p>
            <a:pPr marL="342900" indent="-342900">
              <a:buFont typeface="Arial" panose="020B0604020202020204" pitchFamily="34" charset="0"/>
              <a:buChar char="•"/>
            </a:pPr>
            <a:r>
              <a:rPr lang="en-GB" sz="2000" dirty="0" smtClean="0"/>
              <a:t>Carter (2000), </a:t>
            </a:r>
            <a:r>
              <a:rPr lang="el-GR" sz="2000" dirty="0" smtClean="0">
                <a:cs typeface="Times New Roman"/>
              </a:rPr>
              <a:t>β</a:t>
            </a:r>
            <a:r>
              <a:rPr lang="en-GB" sz="2000" dirty="0" smtClean="0"/>
              <a:t>-</a:t>
            </a:r>
            <a:r>
              <a:rPr lang="en-GB" sz="2000" dirty="0" err="1" smtClean="0"/>
              <a:t>pinene</a:t>
            </a:r>
            <a:r>
              <a:rPr lang="en-GB" sz="2000" dirty="0" smtClean="0"/>
              <a:t> + </a:t>
            </a:r>
            <a:r>
              <a:rPr lang="en-GB" sz="2000" dirty="0" err="1" smtClean="0"/>
              <a:t>NOx</a:t>
            </a:r>
            <a:r>
              <a:rPr lang="en-GB" sz="2000" dirty="0" smtClean="0"/>
              <a:t> + UV-lamps (    )</a:t>
            </a:r>
          </a:p>
          <a:p>
            <a:pPr marL="342900" indent="-342900">
              <a:buFont typeface="Arial" panose="020B0604020202020204" pitchFamily="34" charset="0"/>
              <a:buChar char="•"/>
            </a:pPr>
            <a:r>
              <a:rPr lang="en-GB" sz="2000" dirty="0" smtClean="0"/>
              <a:t>MCM-model study </a:t>
            </a:r>
            <a:r>
              <a:rPr lang="en-GB" sz="2000" dirty="0" err="1" smtClean="0"/>
              <a:t>Pinho</a:t>
            </a:r>
            <a:r>
              <a:rPr lang="en-GB" sz="2000" dirty="0" smtClean="0"/>
              <a:t> et al. (2007):</a:t>
            </a:r>
            <a:br>
              <a:rPr lang="en-GB" sz="2000" dirty="0" smtClean="0"/>
            </a:br>
            <a:r>
              <a:rPr lang="en-GB" sz="2000" dirty="0" smtClean="0"/>
              <a:t>slight underestimate or good agreement O</a:t>
            </a:r>
            <a:r>
              <a:rPr lang="en-GB" sz="2000" baseline="-25000" dirty="0" smtClean="0"/>
              <a:t>3 </a:t>
            </a:r>
            <a:r>
              <a:rPr lang="en-GB" sz="2000" dirty="0" smtClean="0"/>
              <a:t>(        )</a:t>
            </a:r>
          </a:p>
          <a:p>
            <a:pPr marL="342900" indent="-342900">
              <a:buFont typeface="Arial" panose="020B0604020202020204" pitchFamily="34" charset="0"/>
              <a:buChar char="•"/>
            </a:pPr>
            <a:r>
              <a:rPr lang="en-GB" sz="2000" dirty="0" smtClean="0"/>
              <a:t>BOREAM standard (        ): overestimates </a:t>
            </a:r>
            <a:br>
              <a:rPr lang="en-GB" sz="2000" dirty="0" smtClean="0"/>
            </a:br>
            <a:r>
              <a:rPr lang="en-GB" sz="2000" dirty="0" smtClean="0"/>
              <a:t>(1</a:t>
            </a:r>
            <a:r>
              <a:rPr lang="en-GB" sz="2000" baseline="30000" dirty="0" smtClean="0"/>
              <a:t>st</a:t>
            </a:r>
            <a:r>
              <a:rPr lang="en-GB" sz="2000" dirty="0" smtClean="0"/>
              <a:t> and 2</a:t>
            </a:r>
            <a:r>
              <a:rPr lang="en-GB" sz="2000" baseline="30000" dirty="0" smtClean="0"/>
              <a:t>nd</a:t>
            </a:r>
            <a:r>
              <a:rPr lang="en-GB" sz="2000" dirty="0" smtClean="0"/>
              <a:t>), underestimate (3</a:t>
            </a:r>
            <a:r>
              <a:rPr lang="en-GB" sz="2000" baseline="30000" dirty="0" smtClean="0"/>
              <a:t>rd</a:t>
            </a:r>
            <a:r>
              <a:rPr lang="en-GB" sz="2000" dirty="0" smtClean="0"/>
              <a:t>)</a:t>
            </a:r>
          </a:p>
          <a:p>
            <a:pPr marL="342900" indent="-342900">
              <a:buFont typeface="Arial" panose="020B0604020202020204" pitchFamily="34" charset="0"/>
              <a:buChar char="•"/>
            </a:pPr>
            <a:r>
              <a:rPr lang="en-GB" sz="2000" dirty="0" smtClean="0"/>
              <a:t>Tests with ring opening fraction</a:t>
            </a:r>
          </a:p>
          <a:p>
            <a:pPr marL="558900" lvl="1" indent="-342900">
              <a:buFont typeface="Arial" panose="020B0604020202020204" pitchFamily="34" charset="0"/>
              <a:buChar char="•"/>
            </a:pPr>
            <a:r>
              <a:rPr lang="en-GB" sz="2000" dirty="0" smtClean="0"/>
              <a:t>8% instead of 70% (as in MCM!): </a:t>
            </a:r>
          </a:p>
          <a:p>
            <a:pPr lvl="1" indent="0">
              <a:buNone/>
            </a:pPr>
            <a:r>
              <a:rPr lang="en-GB" sz="2000" dirty="0"/>
              <a:t> </a:t>
            </a:r>
            <a:r>
              <a:rPr lang="en-GB" sz="2000" dirty="0" smtClean="0"/>
              <a:t>       O</a:t>
            </a:r>
            <a:r>
              <a:rPr lang="en-GB" sz="2000" baseline="-25000" dirty="0" smtClean="0"/>
              <a:t>3</a:t>
            </a:r>
            <a:r>
              <a:rPr lang="en-GB" sz="2000" dirty="0" smtClean="0"/>
              <a:t> far too high (        )</a:t>
            </a:r>
          </a:p>
          <a:p>
            <a:r>
              <a:rPr lang="en-GB" sz="2000" dirty="0" smtClean="0"/>
              <a:t>Current uncertainties prevent very accurate modelling of ozone formation</a:t>
            </a:r>
            <a:endParaRPr lang="en-GB" sz="2000"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48</a:t>
            </a:fld>
            <a:endParaRPr lang="nl-NL"/>
          </a:p>
        </p:txBody>
      </p:sp>
      <p:sp>
        <p:nvSpPr>
          <p:cNvPr id="8" name="Tijdelijke aanduiding voor inhoud 6"/>
          <p:cNvSpPr txBox="1">
            <a:spLocks/>
          </p:cNvSpPr>
          <p:nvPr/>
        </p:nvSpPr>
        <p:spPr>
          <a:xfrm>
            <a:off x="827584" y="908720"/>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                                                  Gas phase: ozone production </a:t>
            </a:r>
            <a:endParaRPr lang="en-GB" dirty="0"/>
          </a:p>
        </p:txBody>
      </p:sp>
      <p:pic>
        <p:nvPicPr>
          <p:cNvPr id="9"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4860032" y="4803440"/>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339" name="Picture 3" descr="D:\Users\karlc\aeronomie\ThesisKarl\Defence\Carterblack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022406"/>
            <a:ext cx="251520" cy="2209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Users\karlc\aeronomie\ThesisKarl\Defence\Pinhoblack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0279" y="3047587"/>
            <a:ext cx="479425" cy="2127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298" y="3390767"/>
            <a:ext cx="457200" cy="25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descr="D:\Users\karlc\aeronomie\ThesisKarl\Defence\redli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4732259"/>
            <a:ext cx="479425" cy="30060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D:\Users\karlc\aeronomie\ThesisKarl\Defence\CarterbETC435DO3NOsimplifiedforpresentat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5714" y="2963504"/>
            <a:ext cx="2582226" cy="183993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Users\karlc\aeronomie\ThesisKarl\Defence\CarterbETC434DO3NOsimplifiedforpresentati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8997" y="1061528"/>
            <a:ext cx="2582226" cy="184106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Users\karlc\aeronomie\ThesisKarl\Defence\CarterbETC442DO3NOsimplifiedforpresentati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874" y="4732259"/>
            <a:ext cx="2651304" cy="18764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11760" y="1061528"/>
            <a:ext cx="1322798" cy="230832"/>
          </a:xfrm>
          <a:prstGeom prst="rect">
            <a:avLst/>
          </a:prstGeom>
          <a:noFill/>
        </p:spPr>
        <p:txBody>
          <a:bodyPr wrap="none" rtlCol="0">
            <a:spAutoFit/>
          </a:bodyPr>
          <a:lstStyle/>
          <a:p>
            <a:r>
              <a:rPr lang="nl-BE" sz="900" dirty="0"/>
              <a:t>ETC434 of </a:t>
            </a:r>
            <a:r>
              <a:rPr lang="nl-BE" sz="900" dirty="0" smtClean="0"/>
              <a:t>Carter </a:t>
            </a:r>
            <a:r>
              <a:rPr lang="nl-BE" sz="900" dirty="0"/>
              <a:t>(2000)</a:t>
            </a:r>
          </a:p>
        </p:txBody>
      </p:sp>
      <p:sp>
        <p:nvSpPr>
          <p:cNvPr id="4" name="Rectangle 3"/>
          <p:cNvSpPr/>
          <p:nvPr/>
        </p:nvSpPr>
        <p:spPr>
          <a:xfrm>
            <a:off x="2411760" y="3013554"/>
            <a:ext cx="1463862" cy="246221"/>
          </a:xfrm>
          <a:prstGeom prst="rect">
            <a:avLst/>
          </a:prstGeom>
        </p:spPr>
        <p:txBody>
          <a:bodyPr wrap="none">
            <a:spAutoFit/>
          </a:bodyPr>
          <a:lstStyle/>
          <a:p>
            <a:r>
              <a:rPr lang="nl-BE" sz="1000" dirty="0" smtClean="0"/>
              <a:t>ETC435 </a:t>
            </a:r>
            <a:r>
              <a:rPr lang="nl-BE" sz="1000" dirty="0"/>
              <a:t>of </a:t>
            </a:r>
            <a:r>
              <a:rPr lang="nl-BE" sz="1000" dirty="0" smtClean="0"/>
              <a:t>Carter </a:t>
            </a:r>
            <a:r>
              <a:rPr lang="nl-BE" sz="1000" dirty="0"/>
              <a:t>(2000)</a:t>
            </a:r>
          </a:p>
        </p:txBody>
      </p:sp>
      <p:sp>
        <p:nvSpPr>
          <p:cNvPr id="18" name="Rectangle 17"/>
          <p:cNvSpPr/>
          <p:nvPr/>
        </p:nvSpPr>
        <p:spPr>
          <a:xfrm>
            <a:off x="2411760" y="4786646"/>
            <a:ext cx="1435008" cy="246221"/>
          </a:xfrm>
          <a:prstGeom prst="rect">
            <a:avLst/>
          </a:prstGeom>
        </p:spPr>
        <p:txBody>
          <a:bodyPr wrap="none">
            <a:spAutoFit/>
          </a:bodyPr>
          <a:lstStyle/>
          <a:p>
            <a:r>
              <a:rPr lang="nl-BE" sz="1000" dirty="0" smtClean="0"/>
              <a:t>ETC442 </a:t>
            </a:r>
            <a:r>
              <a:rPr lang="nl-BE" sz="1000" dirty="0"/>
              <a:t>of </a:t>
            </a:r>
            <a:r>
              <a:rPr lang="nl-BE" sz="1000" dirty="0" smtClean="0"/>
              <a:t>Carter </a:t>
            </a:r>
            <a:r>
              <a:rPr lang="nl-BE" sz="1000" dirty="0"/>
              <a:t>(2000)</a:t>
            </a:r>
          </a:p>
        </p:txBody>
      </p:sp>
      <p:pic>
        <p:nvPicPr>
          <p:cNvPr id="19" name="Picture 8" descr="D:\Users\karlc\aeronomie\ThesisKarl\Defence\ringopeningbranchingseparat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195" y="2919943"/>
            <a:ext cx="2099909" cy="184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932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dirty="0" smtClean="0"/>
              <a:t>BOREAM: </a:t>
            </a:r>
            <a:r>
              <a:rPr lang="el-GR" dirty="0">
                <a:cs typeface="Times New Roman"/>
              </a:rPr>
              <a:t>β</a:t>
            </a:r>
            <a:r>
              <a:rPr lang="nl-BE" dirty="0" smtClean="0">
                <a:cs typeface="Times New Roman"/>
              </a:rPr>
              <a:t>-</a:t>
            </a:r>
            <a:r>
              <a:rPr lang="nl-BE" dirty="0" err="1" smtClean="0">
                <a:cs typeface="Times New Roman"/>
              </a:rPr>
              <a:t>pinene</a:t>
            </a:r>
            <a:r>
              <a:rPr lang="nl-BE" dirty="0" smtClean="0">
                <a:cs typeface="Times New Roman"/>
              </a:rPr>
              <a:t> </a:t>
            </a:r>
            <a:r>
              <a:rPr lang="nl-BE" dirty="0" err="1" smtClean="0">
                <a:cs typeface="Times New Roman"/>
              </a:rPr>
              <a:t>photo-oxidation</a:t>
            </a:r>
            <a:endParaRPr lang="nl-NL" dirty="0"/>
          </a:p>
        </p:txBody>
      </p:sp>
      <p:sp>
        <p:nvSpPr>
          <p:cNvPr id="7" name="Tijdelijke aanduiding voor inhoud 6"/>
          <p:cNvSpPr>
            <a:spLocks noGrp="1"/>
          </p:cNvSpPr>
          <p:nvPr>
            <p:ph idx="1"/>
          </p:nvPr>
        </p:nvSpPr>
        <p:spPr>
          <a:xfrm>
            <a:off x="4788024" y="1196976"/>
            <a:ext cx="4355976" cy="5164990"/>
          </a:xfrm>
        </p:spPr>
        <p:txBody>
          <a:bodyPr/>
          <a:lstStyle/>
          <a:p>
            <a:endParaRPr lang="en-GB" sz="2400" dirty="0" smtClean="0"/>
          </a:p>
          <a:p>
            <a:pPr marL="342900" indent="-342900">
              <a:buFont typeface="Arial" panose="020B0604020202020204" pitchFamily="34" charset="0"/>
              <a:buChar char="•"/>
            </a:pPr>
            <a:r>
              <a:rPr lang="en-GB" sz="2000" dirty="0" smtClean="0"/>
              <a:t>Hoffmann et al.(1997), </a:t>
            </a:r>
            <a:r>
              <a:rPr lang="el-GR" sz="2000" dirty="0" smtClean="0">
                <a:cs typeface="Times New Roman"/>
              </a:rPr>
              <a:t>β</a:t>
            </a:r>
            <a:r>
              <a:rPr lang="en-GB" sz="2000" dirty="0" smtClean="0"/>
              <a:t>-</a:t>
            </a:r>
            <a:r>
              <a:rPr lang="en-GB" sz="2000" dirty="0" err="1" smtClean="0"/>
              <a:t>pinene+NO</a:t>
            </a:r>
            <a:r>
              <a:rPr lang="en-GB" sz="2000" baseline="-25000" dirty="0" err="1" smtClean="0"/>
              <a:t>x</a:t>
            </a:r>
            <a:r>
              <a:rPr lang="en-GB" sz="2000" dirty="0" smtClean="0"/>
              <a:t> + sunlight </a:t>
            </a:r>
          </a:p>
          <a:p>
            <a:pPr marL="342900" indent="-342900">
              <a:buFont typeface="Arial" panose="020B0604020202020204" pitchFamily="34" charset="0"/>
              <a:buChar char="•"/>
            </a:pPr>
            <a:r>
              <a:rPr lang="en-GB" sz="2000" dirty="0" smtClean="0"/>
              <a:t>Leipzig Aerosol Chamber, </a:t>
            </a:r>
            <a:r>
              <a:rPr lang="el-GR" sz="2000" dirty="0">
                <a:cs typeface="Times New Roman"/>
              </a:rPr>
              <a:t>β</a:t>
            </a:r>
            <a:r>
              <a:rPr lang="en-GB" sz="2000" dirty="0"/>
              <a:t>-</a:t>
            </a:r>
            <a:r>
              <a:rPr lang="en-GB" sz="2000" dirty="0" err="1"/>
              <a:t>pinene</a:t>
            </a:r>
            <a:r>
              <a:rPr lang="en-GB" sz="2000" dirty="0"/>
              <a:t> </a:t>
            </a:r>
            <a:r>
              <a:rPr lang="en-GB" sz="2000" dirty="0" smtClean="0"/>
              <a:t>+ H</a:t>
            </a:r>
            <a:r>
              <a:rPr lang="en-GB" sz="2000" baseline="-25000" dirty="0" smtClean="0"/>
              <a:t>2</a:t>
            </a:r>
            <a:r>
              <a:rPr lang="en-GB" sz="2000" dirty="0" smtClean="0"/>
              <a:t>O</a:t>
            </a:r>
            <a:r>
              <a:rPr lang="en-GB" sz="2000" baseline="-25000" dirty="0" smtClean="0"/>
              <a:t>2</a:t>
            </a:r>
            <a:r>
              <a:rPr lang="en-GB" sz="2000" dirty="0" smtClean="0"/>
              <a:t> + UV-lamps, low </a:t>
            </a:r>
            <a:r>
              <a:rPr lang="en-GB" sz="2000" dirty="0" err="1" smtClean="0"/>
              <a:t>NO</a:t>
            </a:r>
            <a:r>
              <a:rPr lang="en-GB" sz="2000" baseline="-25000" dirty="0" err="1" smtClean="0"/>
              <a:t>x</a:t>
            </a:r>
            <a:r>
              <a:rPr lang="en-GB" sz="2000" dirty="0" smtClean="0"/>
              <a:t> </a:t>
            </a:r>
          </a:p>
          <a:p>
            <a:pPr marL="342900" indent="-342900">
              <a:buFont typeface="Arial" panose="020B0604020202020204" pitchFamily="34" charset="0"/>
              <a:buChar char="•"/>
            </a:pPr>
            <a:r>
              <a:rPr lang="en-GB" sz="2000" dirty="0" smtClean="0"/>
              <a:t>BOREAM standard (        ): </a:t>
            </a:r>
            <a:endParaRPr lang="en-GB" sz="2000" dirty="0"/>
          </a:p>
          <a:p>
            <a:pPr marL="558900" lvl="1" indent="-342900">
              <a:buFont typeface="Arial" panose="020B0604020202020204" pitchFamily="34" charset="0"/>
              <a:buChar char="•"/>
            </a:pPr>
            <a:r>
              <a:rPr lang="en-GB" sz="2000" dirty="0"/>
              <a:t>g</a:t>
            </a:r>
            <a:r>
              <a:rPr lang="en-GB" sz="2000" dirty="0" smtClean="0"/>
              <a:t>ood agreement high </a:t>
            </a:r>
            <a:r>
              <a:rPr lang="en-GB" sz="2000" dirty="0" err="1"/>
              <a:t>NO</a:t>
            </a:r>
            <a:r>
              <a:rPr lang="en-GB" sz="2000" baseline="-25000" dirty="0" err="1"/>
              <a:t>x</a:t>
            </a:r>
            <a:r>
              <a:rPr lang="en-GB" sz="2000" baseline="-25000" dirty="0"/>
              <a:t> </a:t>
            </a:r>
            <a:endParaRPr lang="en-GB" sz="2000" baseline="-25000" dirty="0" smtClean="0"/>
          </a:p>
          <a:p>
            <a:pPr marL="558900" lvl="1" indent="-342900">
              <a:buFont typeface="Arial" panose="020B0604020202020204" pitchFamily="34" charset="0"/>
              <a:buChar char="•"/>
            </a:pPr>
            <a:r>
              <a:rPr lang="en-GB" sz="2000" dirty="0" smtClean="0"/>
              <a:t>slight overestimation low </a:t>
            </a:r>
            <a:r>
              <a:rPr lang="en-GB" sz="2000" dirty="0" err="1"/>
              <a:t>NO</a:t>
            </a:r>
            <a:r>
              <a:rPr lang="en-GB" sz="2000" baseline="-25000" dirty="0" err="1"/>
              <a:t>x</a:t>
            </a:r>
            <a:r>
              <a:rPr lang="en-GB" sz="2000" baseline="-25000" dirty="0"/>
              <a:t> </a:t>
            </a:r>
            <a:endParaRPr lang="en-GB" sz="2000" baseline="-25000" dirty="0" smtClean="0"/>
          </a:p>
          <a:p>
            <a:pPr marL="342900" indent="-342900">
              <a:buFont typeface="Arial" panose="020B0604020202020204" pitchFamily="34" charset="0"/>
              <a:buChar char="•"/>
            </a:pPr>
            <a:r>
              <a:rPr lang="en-GB" sz="2000" dirty="0" smtClean="0"/>
              <a:t>tests ring opening fraction</a:t>
            </a:r>
          </a:p>
          <a:p>
            <a:pPr marL="558900" lvl="1" indent="-342900">
              <a:buFont typeface="Arial" panose="020B0604020202020204" pitchFamily="34" charset="0"/>
              <a:buChar char="•"/>
            </a:pPr>
            <a:r>
              <a:rPr lang="en-GB" sz="2000" dirty="0" smtClean="0"/>
              <a:t>50% instead of 70% (         )</a:t>
            </a:r>
          </a:p>
          <a:p>
            <a:pPr lvl="1" indent="0">
              <a:buNone/>
            </a:pPr>
            <a:r>
              <a:rPr lang="en-GB" sz="2000" dirty="0" smtClean="0"/>
              <a:t>        slightly lower SOA</a:t>
            </a:r>
          </a:p>
          <a:p>
            <a:pPr marL="558900" lvl="1" indent="-342900">
              <a:buFont typeface="Arial" panose="020B0604020202020204" pitchFamily="34" charset="0"/>
              <a:buChar char="•"/>
            </a:pPr>
            <a:r>
              <a:rPr lang="en-GB" sz="2000" dirty="0" smtClean="0"/>
              <a:t>8% instead of 70% (as in MCM!): </a:t>
            </a:r>
          </a:p>
          <a:p>
            <a:pPr lvl="1" indent="0">
              <a:buNone/>
            </a:pPr>
            <a:r>
              <a:rPr lang="en-GB" sz="2000" dirty="0"/>
              <a:t> </a:t>
            </a:r>
            <a:r>
              <a:rPr lang="en-GB" sz="2000" dirty="0" smtClean="0"/>
              <a:t>        far lower SOA(         or        )</a:t>
            </a:r>
          </a:p>
          <a:p>
            <a:endParaRPr lang="en-GB" sz="2000"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49</a:t>
            </a:fld>
            <a:endParaRPr lang="nl-NL"/>
          </a:p>
        </p:txBody>
      </p:sp>
      <p:sp>
        <p:nvSpPr>
          <p:cNvPr id="8" name="Tijdelijke aanduiding voor inhoud 6"/>
          <p:cNvSpPr txBox="1">
            <a:spLocks/>
          </p:cNvSpPr>
          <p:nvPr/>
        </p:nvSpPr>
        <p:spPr>
          <a:xfrm>
            <a:off x="827584" y="908720"/>
            <a:ext cx="8064896" cy="4895850"/>
          </a:xfrm>
          <a:prstGeom prst="rect">
            <a:avLst/>
          </a:prstGeom>
        </p:spPr>
        <p:txBody>
          <a:bodyPr vert="horz" lIns="0" tIns="36000" rIns="0" bIns="36000" rtlCol="0">
            <a:noAutofit/>
          </a:bodyPr>
          <a:lstStyle>
            <a:lvl1pPr marL="0" indent="0" algn="l" defTabSz="914400" rtl="0" eaLnBrk="1" latinLnBrk="0" hangingPunct="1">
              <a:spcBef>
                <a:spcPct val="20000"/>
              </a:spcBef>
              <a:buFontTx/>
              <a:buNone/>
              <a:defRPr sz="2600" kern="1200">
                <a:solidFill>
                  <a:schemeClr val="tx2"/>
                </a:solidFill>
                <a:latin typeface="+mn-lt"/>
                <a:ea typeface="+mn-ea"/>
                <a:cs typeface="+mn-cs"/>
              </a:defRPr>
            </a:lvl1pPr>
            <a:lvl2pPr marL="216000" indent="-216000" algn="l" defTabSz="914400" rtl="0" eaLnBrk="1" latinLnBrk="0" hangingPunct="1">
              <a:spcBef>
                <a:spcPct val="20000"/>
              </a:spcBef>
              <a:buSzPct val="85000"/>
              <a:buFont typeface="Wingdings" panose="05000000000000000000" pitchFamily="2" charset="2"/>
              <a:buChar char="§"/>
              <a:defRPr sz="2600" kern="1200">
                <a:solidFill>
                  <a:schemeClr val="tx2"/>
                </a:solidFill>
                <a:latin typeface="+mn-lt"/>
                <a:ea typeface="+mn-ea"/>
                <a:cs typeface="+mn-cs"/>
              </a:defRPr>
            </a:lvl2pPr>
            <a:lvl3pPr marL="576000" indent="-216000" algn="l" defTabSz="914400" rtl="0" eaLnBrk="1" latinLnBrk="0" hangingPunct="1">
              <a:spcBef>
                <a:spcPct val="20000"/>
              </a:spcBef>
              <a:buSzPct val="85000"/>
              <a:buFont typeface="Wingdings" panose="05000000000000000000" pitchFamily="2" charset="2"/>
              <a:buChar char="§"/>
              <a:defRPr sz="2400" kern="1200">
                <a:solidFill>
                  <a:schemeClr val="tx2"/>
                </a:solidFill>
                <a:latin typeface="+mn-lt"/>
                <a:ea typeface="+mn-ea"/>
                <a:cs typeface="+mn-cs"/>
              </a:defRPr>
            </a:lvl3pPr>
            <a:lvl4pPr marL="936000" indent="-216000" algn="l" defTabSz="914400" rtl="0" eaLnBrk="1" latinLnBrk="0" hangingPunct="1">
              <a:spcBef>
                <a:spcPct val="20000"/>
              </a:spcBef>
              <a:buSzPct val="85000"/>
              <a:buFont typeface="Wingdings" panose="05000000000000000000" pitchFamily="2" charset="2"/>
              <a:buChar char="§"/>
              <a:defRPr sz="2200" kern="1200">
                <a:solidFill>
                  <a:schemeClr val="tx2"/>
                </a:solidFill>
                <a:latin typeface="+mn-lt"/>
                <a:ea typeface="+mn-ea"/>
                <a:cs typeface="+mn-cs"/>
              </a:defRPr>
            </a:lvl4pPr>
            <a:lvl5pPr marL="1296000" indent="-216000" algn="l" defTabSz="914400" rtl="0" eaLnBrk="1" latinLnBrk="0" hangingPunct="1">
              <a:spcBef>
                <a:spcPct val="20000"/>
              </a:spcBef>
              <a:buSzPct val="85000"/>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SOA: </a:t>
            </a:r>
            <a:r>
              <a:rPr lang="el-GR" dirty="0" smtClean="0"/>
              <a:t>β</a:t>
            </a:r>
            <a:r>
              <a:rPr lang="en-GB" dirty="0" smtClean="0"/>
              <a:t>-</a:t>
            </a:r>
            <a:r>
              <a:rPr lang="en-GB" dirty="0" err="1" smtClean="0"/>
              <a:t>pinene</a:t>
            </a:r>
            <a:r>
              <a:rPr lang="en-GB" dirty="0" smtClean="0"/>
              <a:t> oxidation in high-</a:t>
            </a:r>
            <a:r>
              <a:rPr lang="en-GB" dirty="0" err="1" smtClean="0"/>
              <a:t>NO</a:t>
            </a:r>
            <a:r>
              <a:rPr lang="en-GB" baseline="-25000" dirty="0" err="1" smtClean="0"/>
              <a:t>x</a:t>
            </a:r>
            <a:r>
              <a:rPr lang="en-GB" dirty="0" smtClean="0"/>
              <a:t> and low </a:t>
            </a:r>
            <a:r>
              <a:rPr lang="en-GB" dirty="0" err="1" smtClean="0"/>
              <a:t>NO</a:t>
            </a:r>
            <a:r>
              <a:rPr lang="en-GB" baseline="-25000" dirty="0" err="1" smtClean="0"/>
              <a:t>x</a:t>
            </a:r>
            <a:endParaRPr lang="en-GB" baseline="-25000" dirty="0"/>
          </a:p>
        </p:txBody>
      </p:sp>
      <p:pic>
        <p:nvPicPr>
          <p:cNvPr id="9"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5106536" y="5633745"/>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339" name="Picture 3" descr="D:\Users\karlc\aeronomie\ThesisKarl\Defence\Carterblack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31" y="2699563"/>
            <a:ext cx="251520" cy="2209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Users\karlc\aeronomie\ThesisKarl\Defence\Pinhoblack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3115012"/>
            <a:ext cx="479425" cy="212725"/>
          </a:xfrm>
          <a:prstGeom prst="rect">
            <a:avLst/>
          </a:prstGeom>
          <a:noFill/>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5076056" y="4930080"/>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362" name="Picture 2" descr="D:\Users\karlc\aeronomie\ThesisKarl\Defence\LeipzigLowNOxSO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9059" y="4164113"/>
            <a:ext cx="2795645" cy="235337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Users\karlc\aeronomie\ThesisKarl\Defence\HoffmannSO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9400" y="1810418"/>
            <a:ext cx="2376264" cy="2122321"/>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D:\Users\karlc\aeronomie\ThesisKarl\Defence\dashedlineblac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1466" y="4509120"/>
            <a:ext cx="479425" cy="2127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D:\Users\karlc\aeronomie\ThesisKarl\Defence\dottedblacklin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2041" y="5622324"/>
            <a:ext cx="479425" cy="212725"/>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D:\Users\karlc\aeronomie\ThesisKarl\Defence\dashdottedlineblac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5530" y="5632191"/>
            <a:ext cx="427037" cy="21272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D:\Users\karlc\aeronomie\ThesisKarl\Defence\ringopeningbranchingseparat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04" y="2920463"/>
            <a:ext cx="2099909" cy="184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69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Users\karlc\aeronomie\ThesisKarl\Defence\AlexGuenther2012biogenicemissions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63727"/>
            <a:ext cx="3323805" cy="626144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Users\karlc\aeronomie\ThesisKarl\Defence\tree-branch-wallpaper-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1" y="744291"/>
            <a:ext cx="3696840" cy="2464469"/>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p:txBody>
          <a:bodyPr>
            <a:normAutofit/>
          </a:bodyPr>
          <a:lstStyle/>
          <a:p>
            <a:r>
              <a:rPr lang="nl-BE" b="1" dirty="0" err="1"/>
              <a:t>B</a:t>
            </a:r>
            <a:r>
              <a:rPr lang="nl-BE" b="1" dirty="0" err="1" smtClean="0"/>
              <a:t>iogenic</a:t>
            </a:r>
            <a:r>
              <a:rPr lang="nl-BE" b="1" dirty="0" smtClean="0"/>
              <a:t> VOC</a:t>
            </a:r>
            <a:endParaRPr lang="nl-NL" b="1" dirty="0"/>
          </a:p>
        </p:txBody>
      </p:sp>
      <p:sp>
        <p:nvSpPr>
          <p:cNvPr id="7" name="Tijdelijke aanduiding voor inhoud 6"/>
          <p:cNvSpPr>
            <a:spLocks noGrp="1"/>
          </p:cNvSpPr>
          <p:nvPr>
            <p:ph idx="1"/>
          </p:nvPr>
        </p:nvSpPr>
        <p:spPr>
          <a:xfrm>
            <a:off x="721718" y="1052737"/>
            <a:ext cx="7848872" cy="2304032"/>
          </a:xfrm>
        </p:spPr>
        <p:txBody>
          <a:bodyPr/>
          <a:lstStyle/>
          <a:p>
            <a:pPr lvl="1" indent="0">
              <a:buNone/>
            </a:pPr>
            <a:endParaRPr lang="en-GB" dirty="0" smtClean="0"/>
          </a:p>
          <a:p>
            <a:pPr lvl="1" indent="0">
              <a:buNone/>
            </a:pPr>
            <a:endParaRPr lang="en-GB" dirty="0"/>
          </a:p>
          <a:p>
            <a:pPr lvl="1" indent="0">
              <a:buNone/>
            </a:pPr>
            <a:endParaRPr lang="en-GB" dirty="0" smtClean="0"/>
          </a:p>
          <a:p>
            <a:pPr lvl="1" indent="0">
              <a:buNone/>
            </a:pPr>
            <a:endParaRPr lang="en-GB" dirty="0" smtClean="0"/>
          </a:p>
          <a:p>
            <a:pPr marL="673200" lvl="1" indent="-457200"/>
            <a:r>
              <a:rPr lang="en-GB" dirty="0" smtClean="0"/>
              <a:t>Isoprene </a:t>
            </a:r>
            <a:r>
              <a:rPr lang="en-GB" dirty="0"/>
              <a:t>(C</a:t>
            </a:r>
            <a:r>
              <a:rPr lang="en-GB" baseline="-25000" dirty="0"/>
              <a:t>5</a:t>
            </a:r>
            <a:r>
              <a:rPr lang="en-GB" dirty="0"/>
              <a:t>) </a:t>
            </a:r>
            <a:endParaRPr lang="en-GB" dirty="0" smtClean="0"/>
          </a:p>
          <a:p>
            <a:pPr marL="673200" lvl="1" indent="-457200"/>
            <a:r>
              <a:rPr lang="en-GB" dirty="0" err="1" smtClean="0"/>
              <a:t>Monoterpenes</a:t>
            </a:r>
            <a:r>
              <a:rPr lang="en-GB" dirty="0" smtClean="0"/>
              <a:t> (C</a:t>
            </a:r>
            <a:r>
              <a:rPr lang="en-GB" baseline="-25000" dirty="0" smtClean="0"/>
              <a:t>10</a:t>
            </a:r>
            <a:r>
              <a:rPr lang="en-GB" dirty="0" smtClean="0"/>
              <a:t>)</a:t>
            </a:r>
          </a:p>
          <a:p>
            <a:pPr marL="1033200" lvl="2" indent="-457200">
              <a:buFont typeface="Arial" panose="020B0604020202020204" pitchFamily="34" charset="0"/>
              <a:buChar char="•"/>
            </a:pPr>
            <a:r>
              <a:rPr lang="el-GR" dirty="0" smtClean="0">
                <a:latin typeface="Times New Roman"/>
                <a:cs typeface="Times New Roman"/>
              </a:rPr>
              <a:t>α</a:t>
            </a:r>
            <a:r>
              <a:rPr lang="en-GB" dirty="0" smtClean="0">
                <a:latin typeface="Times New Roman"/>
                <a:cs typeface="Times New Roman"/>
              </a:rPr>
              <a:t>-</a:t>
            </a:r>
            <a:r>
              <a:rPr lang="en-GB" dirty="0" err="1" smtClean="0">
                <a:latin typeface="Times New Roman"/>
                <a:cs typeface="Times New Roman"/>
              </a:rPr>
              <a:t>pinene</a:t>
            </a:r>
            <a:endParaRPr lang="en-GB" dirty="0">
              <a:latin typeface="Times New Roman"/>
              <a:cs typeface="Times New Roman"/>
            </a:endParaRPr>
          </a:p>
          <a:p>
            <a:pPr marL="1033200" lvl="2" indent="-457200">
              <a:buFont typeface="Arial" panose="020B0604020202020204" pitchFamily="34" charset="0"/>
              <a:buChar char="•"/>
            </a:pPr>
            <a:r>
              <a:rPr lang="el-GR" dirty="0" smtClean="0">
                <a:latin typeface="Times New Roman"/>
                <a:cs typeface="Times New Roman"/>
              </a:rPr>
              <a:t>β</a:t>
            </a:r>
            <a:r>
              <a:rPr lang="en-GB" dirty="0" smtClean="0">
                <a:latin typeface="Times New Roman"/>
                <a:cs typeface="Times New Roman"/>
              </a:rPr>
              <a:t>-</a:t>
            </a:r>
            <a:r>
              <a:rPr lang="en-GB" dirty="0" err="1" smtClean="0">
                <a:latin typeface="Times New Roman"/>
                <a:cs typeface="Times New Roman"/>
              </a:rPr>
              <a:t>pinene</a:t>
            </a:r>
            <a:r>
              <a:rPr lang="en-GB" dirty="0" smtClean="0">
                <a:latin typeface="Times New Roman"/>
                <a:cs typeface="Times New Roman"/>
              </a:rPr>
              <a:t> </a:t>
            </a:r>
            <a:endParaRPr lang="en-GB" dirty="0" smtClean="0"/>
          </a:p>
          <a:p>
            <a:pPr marL="673200" lvl="1" indent="-457200"/>
            <a:r>
              <a:rPr lang="en-GB" dirty="0" err="1" smtClean="0"/>
              <a:t>Sesquiterpenes</a:t>
            </a:r>
            <a:r>
              <a:rPr lang="en-GB" dirty="0" smtClean="0"/>
              <a:t> (C</a:t>
            </a:r>
            <a:r>
              <a:rPr lang="en-GB" baseline="-25000" dirty="0" smtClean="0"/>
              <a:t>15</a:t>
            </a:r>
            <a:r>
              <a:rPr lang="en-GB" dirty="0" smtClean="0"/>
              <a:t>)</a:t>
            </a:r>
          </a:p>
          <a:p>
            <a:pPr marL="673200" lvl="1" indent="-457200"/>
            <a:r>
              <a:rPr lang="en-GB" dirty="0" smtClean="0"/>
              <a:t>Total: </a:t>
            </a:r>
            <a:r>
              <a:rPr lang="en-GB" dirty="0" smtClean="0">
                <a:solidFill>
                  <a:schemeClr val="tx1"/>
                </a:solidFill>
              </a:rPr>
              <a:t>1000 million tonnes/year</a:t>
            </a:r>
          </a:p>
          <a:p>
            <a:pPr marL="673200" lvl="1" indent="-457200"/>
            <a:r>
              <a:rPr lang="en-GB" dirty="0" smtClean="0"/>
              <a:t>Anthropogenic VOC: 185 Mt/y</a:t>
            </a:r>
          </a:p>
          <a:p>
            <a:pPr lvl="1" indent="0">
              <a:buNone/>
            </a:pPr>
            <a:r>
              <a:rPr lang="en-GB" dirty="0" smtClean="0"/>
              <a:t>(human CO</a:t>
            </a:r>
            <a:r>
              <a:rPr lang="en-GB" baseline="-25000" dirty="0" smtClean="0"/>
              <a:t>2</a:t>
            </a:r>
            <a:r>
              <a:rPr lang="en-GB" dirty="0" smtClean="0"/>
              <a:t> emissions: 36,000 Mt/y!)</a:t>
            </a:r>
          </a:p>
          <a:p>
            <a:endParaRPr lang="en-GB" dirty="0" smtClean="0"/>
          </a:p>
          <a:p>
            <a:pPr marL="673200" lvl="1" indent="-457200">
              <a:buFont typeface="Arial" panose="020B0604020202020204" pitchFamily="34" charset="0"/>
              <a:buChar char="•"/>
            </a:pPr>
            <a:endParaRPr lang="en-GB" dirty="0"/>
          </a:p>
          <a:p>
            <a:pPr marL="673200" lvl="1" indent="-457200">
              <a:buFont typeface="Arial" panose="020B0604020202020204" pitchFamily="34" charset="0"/>
              <a:buChar char="•"/>
            </a:pPr>
            <a:endParaRPr lang="en-GB"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5</a:t>
            </a:fld>
            <a:endParaRPr lang="nl-NL"/>
          </a:p>
        </p:txBody>
      </p:sp>
      <p:pic>
        <p:nvPicPr>
          <p:cNvPr id="8" name="Picture 4" descr="D:\Users\karlc\aeronomie\ThesisKarl\Defence\50-NewLogoNegativeBlueBG_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upload.wikimedia.org/wikipedia/commons/thumb/5/50/Isoprene.svg/150px-Isopren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320" y="1052737"/>
            <a:ext cx="692275" cy="4892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upload.wikimedia.org/wikipedia/commons/thumb/5/50/Isoprene.svg/150px-Isopren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277" y="2852936"/>
            <a:ext cx="772503" cy="545902"/>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D:\Users\karlc\aeronomie\ThesisKarl\Defence\pinene alph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1240" y="3861048"/>
            <a:ext cx="399613" cy="48766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Users\karlc\aeronomie\ThesisKarl\Defence\inde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1230" y="4328934"/>
            <a:ext cx="399623" cy="46110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D:\Users\karlc\aeronomie\ThesisKarl\Defence\200px-Beta-Caryophyllen.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9885" y="4607407"/>
            <a:ext cx="771480" cy="7213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D:\Users\karlc\aeronomie\ThesisKarl\Defence\pinene alph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1947554"/>
            <a:ext cx="399613" cy="4876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Users\karlc\aeronomie\ThesisKarl\Defence\inde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4529" y="1742169"/>
            <a:ext cx="399623" cy="4611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D:\Users\karlc\aeronomie\ThesisKarl\Defence\200px-Beta-Caryophyllen.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6712" y="1196120"/>
            <a:ext cx="771480" cy="7213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18883" y="1001847"/>
            <a:ext cx="2876345" cy="122897"/>
          </a:xfrm>
          <a:prstGeom prst="rect">
            <a:avLst/>
          </a:prstGeom>
          <a:solidFill>
            <a:schemeClr val="accent1">
              <a:alpha val="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tangle 22"/>
          <p:cNvSpPr/>
          <p:nvPr/>
        </p:nvSpPr>
        <p:spPr>
          <a:xfrm>
            <a:off x="5818883" y="786455"/>
            <a:ext cx="2876347" cy="215393"/>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tangle 23"/>
          <p:cNvSpPr/>
          <p:nvPr/>
        </p:nvSpPr>
        <p:spPr>
          <a:xfrm>
            <a:off x="5800368" y="1196120"/>
            <a:ext cx="2894861" cy="167113"/>
          </a:xfrm>
          <a:prstGeom prst="rect">
            <a:avLst/>
          </a:prstGeom>
          <a:solidFill>
            <a:schemeClr val="accent1">
              <a:alpha val="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tangle 25"/>
          <p:cNvSpPr/>
          <p:nvPr/>
        </p:nvSpPr>
        <p:spPr>
          <a:xfrm>
            <a:off x="5771506" y="2435217"/>
            <a:ext cx="2923722" cy="144016"/>
          </a:xfrm>
          <a:prstGeom prst="rect">
            <a:avLst/>
          </a:prstGeom>
          <a:solidFill>
            <a:schemeClr val="accent1">
              <a:alpha val="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tangle 26"/>
          <p:cNvSpPr/>
          <p:nvPr/>
        </p:nvSpPr>
        <p:spPr>
          <a:xfrm>
            <a:off x="5754341" y="5229200"/>
            <a:ext cx="2940890" cy="199083"/>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p:cNvSpPr txBox="1"/>
          <p:nvPr/>
        </p:nvSpPr>
        <p:spPr>
          <a:xfrm>
            <a:off x="4141492" y="3029506"/>
            <a:ext cx="1056700" cy="369332"/>
          </a:xfrm>
          <a:prstGeom prst="rect">
            <a:avLst/>
          </a:prstGeom>
          <a:noFill/>
        </p:spPr>
        <p:txBody>
          <a:bodyPr wrap="none" rtlCol="0">
            <a:spAutoFit/>
          </a:bodyPr>
          <a:lstStyle/>
          <a:p>
            <a:r>
              <a:rPr lang="nl-BE" dirty="0" smtClean="0">
                <a:solidFill>
                  <a:srgbClr val="FF0000"/>
                </a:solidFill>
              </a:rPr>
              <a:t>500 Mt/y</a:t>
            </a:r>
            <a:endParaRPr lang="nl-BE" dirty="0">
              <a:solidFill>
                <a:srgbClr val="FF0000"/>
              </a:solidFill>
            </a:endParaRPr>
          </a:p>
        </p:txBody>
      </p:sp>
      <p:sp>
        <p:nvSpPr>
          <p:cNvPr id="28" name="TextBox 27"/>
          <p:cNvSpPr txBox="1"/>
          <p:nvPr/>
        </p:nvSpPr>
        <p:spPr>
          <a:xfrm>
            <a:off x="3438271" y="3959602"/>
            <a:ext cx="939681" cy="369332"/>
          </a:xfrm>
          <a:prstGeom prst="rect">
            <a:avLst/>
          </a:prstGeom>
          <a:noFill/>
        </p:spPr>
        <p:txBody>
          <a:bodyPr wrap="none" rtlCol="0">
            <a:spAutoFit/>
          </a:bodyPr>
          <a:lstStyle/>
          <a:p>
            <a:r>
              <a:rPr lang="nl-BE" dirty="0" smtClean="0">
                <a:solidFill>
                  <a:srgbClr val="7030A0"/>
                </a:solidFill>
              </a:rPr>
              <a:t>70 Mt/y</a:t>
            </a:r>
            <a:endParaRPr lang="nl-BE" dirty="0">
              <a:solidFill>
                <a:srgbClr val="7030A0"/>
              </a:solidFill>
            </a:endParaRPr>
          </a:p>
        </p:txBody>
      </p:sp>
      <p:sp>
        <p:nvSpPr>
          <p:cNvPr id="29" name="TextBox 28"/>
          <p:cNvSpPr txBox="1"/>
          <p:nvPr/>
        </p:nvSpPr>
        <p:spPr>
          <a:xfrm>
            <a:off x="3495979" y="4348711"/>
            <a:ext cx="939681" cy="369332"/>
          </a:xfrm>
          <a:prstGeom prst="rect">
            <a:avLst/>
          </a:prstGeom>
          <a:noFill/>
        </p:spPr>
        <p:txBody>
          <a:bodyPr wrap="none" rtlCol="0">
            <a:spAutoFit/>
          </a:bodyPr>
          <a:lstStyle/>
          <a:p>
            <a:r>
              <a:rPr lang="nl-BE" dirty="0" smtClean="0">
                <a:solidFill>
                  <a:srgbClr val="00B050"/>
                </a:solidFill>
              </a:rPr>
              <a:t>20 Mt/y</a:t>
            </a:r>
            <a:endParaRPr lang="nl-BE" dirty="0">
              <a:solidFill>
                <a:srgbClr val="00B050"/>
              </a:solidFill>
            </a:endParaRPr>
          </a:p>
        </p:txBody>
      </p:sp>
      <p:sp>
        <p:nvSpPr>
          <p:cNvPr id="31" name="TextBox 30"/>
          <p:cNvSpPr txBox="1"/>
          <p:nvPr/>
        </p:nvSpPr>
        <p:spPr>
          <a:xfrm>
            <a:off x="5076056" y="4783408"/>
            <a:ext cx="822661" cy="369332"/>
          </a:xfrm>
          <a:prstGeom prst="rect">
            <a:avLst/>
          </a:prstGeom>
          <a:noFill/>
        </p:spPr>
        <p:txBody>
          <a:bodyPr wrap="none" rtlCol="0">
            <a:spAutoFit/>
          </a:bodyPr>
          <a:lstStyle/>
          <a:p>
            <a:r>
              <a:rPr lang="nl-BE" dirty="0">
                <a:solidFill>
                  <a:srgbClr val="00B0F0"/>
                </a:solidFill>
              </a:rPr>
              <a:t>7</a:t>
            </a:r>
            <a:r>
              <a:rPr lang="nl-BE" dirty="0" smtClean="0">
                <a:solidFill>
                  <a:srgbClr val="00B0F0"/>
                </a:solidFill>
              </a:rPr>
              <a:t> Mt/y</a:t>
            </a:r>
            <a:endParaRPr lang="nl-BE" dirty="0">
              <a:solidFill>
                <a:srgbClr val="00B0F0"/>
              </a:solidFill>
            </a:endParaRPr>
          </a:p>
        </p:txBody>
      </p:sp>
    </p:spTree>
    <p:extLst>
      <p:ext uri="{BB962C8B-B14F-4D97-AF65-F5344CB8AC3E}">
        <p14:creationId xmlns:p14="http://schemas.microsoft.com/office/powerpoint/2010/main" val="298131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717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7">
                                            <p:txEl>
                                              <p:pRg st="9" end="9"/>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
                                            <p:txEl>
                                              <p:pRg st="10" end="1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3" grpId="0" animBg="1"/>
      <p:bldP spid="23" grpId="1" animBg="1"/>
      <p:bldP spid="24" grpId="0" animBg="1"/>
      <p:bldP spid="24" grpId="1" animBg="1"/>
      <p:bldP spid="26" grpId="0" animBg="1"/>
      <p:bldP spid="26" grpId="1" animBg="1"/>
      <p:bldP spid="27" grpId="0" animBg="1"/>
      <p:bldP spid="3" grpId="0"/>
      <p:bldP spid="28" grpId="0"/>
      <p:bldP spid="29"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err="1" smtClean="0"/>
              <a:t>Biogenic</a:t>
            </a:r>
            <a:r>
              <a:rPr lang="nl-BE" b="1" dirty="0" smtClean="0"/>
              <a:t> </a:t>
            </a:r>
            <a:r>
              <a:rPr lang="nl-BE" b="1" dirty="0" err="1" smtClean="0"/>
              <a:t>emissions</a:t>
            </a:r>
            <a:endParaRPr lang="nl-NL" b="1" dirty="0"/>
          </a:p>
        </p:txBody>
      </p:sp>
      <p:sp>
        <p:nvSpPr>
          <p:cNvPr id="7" name="Tijdelijke aanduiding voor inhoud 6"/>
          <p:cNvSpPr>
            <a:spLocks noGrp="1"/>
          </p:cNvSpPr>
          <p:nvPr>
            <p:ph idx="1"/>
          </p:nvPr>
        </p:nvSpPr>
        <p:spPr>
          <a:xfrm>
            <a:off x="721718" y="1227046"/>
            <a:ext cx="4786386" cy="4290186"/>
          </a:xfrm>
        </p:spPr>
        <p:txBody>
          <a:bodyPr/>
          <a:lstStyle/>
          <a:p>
            <a:pPr marL="673200" lvl="1" indent="-457200"/>
            <a:r>
              <a:rPr lang="en-GB" dirty="0">
                <a:cs typeface="Times New Roman"/>
              </a:rPr>
              <a:t>S</a:t>
            </a:r>
            <a:r>
              <a:rPr lang="en-GB" dirty="0" smtClean="0">
                <a:cs typeface="Times New Roman"/>
              </a:rPr>
              <a:t>timulated by light and/or temperature</a:t>
            </a:r>
          </a:p>
          <a:p>
            <a:pPr lvl="1" indent="0">
              <a:buNone/>
            </a:pPr>
            <a:endParaRPr lang="en-GB" dirty="0" smtClean="0">
              <a:cs typeface="Times New Roman"/>
            </a:endParaRPr>
          </a:p>
          <a:p>
            <a:pPr lvl="1" indent="0">
              <a:buNone/>
            </a:pPr>
            <a:r>
              <a:rPr lang="en-GB" dirty="0" smtClean="0">
                <a:cs typeface="Times New Roman"/>
              </a:rPr>
              <a:t>Why do plants emit VOCs?</a:t>
            </a:r>
            <a:endParaRPr lang="en-GB" dirty="0">
              <a:cs typeface="Times New Roman"/>
            </a:endParaRPr>
          </a:p>
          <a:p>
            <a:pPr marL="673200" lvl="1" indent="-457200"/>
            <a:r>
              <a:rPr lang="en-GB" dirty="0" smtClean="0">
                <a:cs typeface="Times New Roman"/>
              </a:rPr>
              <a:t>Management of drought and heat stress</a:t>
            </a:r>
          </a:p>
          <a:p>
            <a:pPr marL="673200" lvl="1" indent="-457200"/>
            <a:r>
              <a:rPr lang="en-GB" dirty="0" smtClean="0">
                <a:cs typeface="Times New Roman"/>
              </a:rPr>
              <a:t>Protection </a:t>
            </a:r>
            <a:r>
              <a:rPr lang="en-GB" dirty="0">
                <a:cs typeface="Times New Roman"/>
              </a:rPr>
              <a:t>against herbivores</a:t>
            </a:r>
          </a:p>
          <a:p>
            <a:pPr marL="673200" lvl="1" indent="-457200"/>
            <a:endParaRPr lang="en-GB" dirty="0" smtClean="0">
              <a:latin typeface="Times New Roman"/>
              <a:cs typeface="Times New Roman"/>
            </a:endParaRPr>
          </a:p>
          <a:p>
            <a:pPr marL="673200" lvl="1" indent="-457200"/>
            <a:endParaRPr lang="en-GB" dirty="0" smtClean="0">
              <a:latin typeface="Times New Roman"/>
              <a:cs typeface="Times New Roman"/>
            </a:endParaRPr>
          </a:p>
          <a:p>
            <a:pPr marL="673200" lvl="1" indent="-457200"/>
            <a:endParaRPr lang="en-GB" dirty="0">
              <a:latin typeface="Times New Roman"/>
              <a:cs typeface="Times New Roman"/>
            </a:endParaRPr>
          </a:p>
          <a:p>
            <a:pPr marL="673200" lvl="1" indent="-457200"/>
            <a:endParaRPr lang="en-GB" dirty="0" smtClean="0">
              <a:latin typeface="Times New Roman"/>
              <a:cs typeface="Times New Roman"/>
            </a:endParaRPr>
          </a:p>
          <a:p>
            <a:endParaRPr lang="en-GB" dirty="0" smtClean="0"/>
          </a:p>
          <a:p>
            <a:pPr marL="673200" lvl="1" indent="-457200">
              <a:buFont typeface="Arial" panose="020B0604020202020204" pitchFamily="34" charset="0"/>
              <a:buChar char="•"/>
            </a:pPr>
            <a:endParaRPr lang="en-GB" dirty="0"/>
          </a:p>
          <a:p>
            <a:pPr marL="673200" lvl="1" indent="-457200">
              <a:buFont typeface="Arial" panose="020B0604020202020204" pitchFamily="34" charset="0"/>
              <a:buChar char="•"/>
            </a:pPr>
            <a:endParaRPr lang="en-GB"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6</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D:\Users\karlc\aeronomie\ThesisKarl\Defence\pinene alph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2954" y="591970"/>
            <a:ext cx="399613" cy="48766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Users\karlc\aeronomie\ThesisKarl\Defence\inde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075" y="1079633"/>
            <a:ext cx="399623" cy="46110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denvertrees.com/wp-content/uploads/2013/06/7-9trees-under-stress-BE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2937" y="1835434"/>
            <a:ext cx="3140437" cy="21433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71737" y="765381"/>
            <a:ext cx="2040623" cy="923330"/>
          </a:xfrm>
          <a:prstGeom prst="rect">
            <a:avLst/>
          </a:prstGeom>
          <a:noFill/>
        </p:spPr>
        <p:txBody>
          <a:bodyPr wrap="none" rtlCol="0">
            <a:spAutoFit/>
          </a:bodyPr>
          <a:lstStyle/>
          <a:p>
            <a:pPr marL="1033200" lvl="2" indent="-457200">
              <a:buFont typeface="Arial" panose="020B0604020202020204" pitchFamily="34" charset="0"/>
              <a:buChar char="•"/>
            </a:pPr>
            <a:r>
              <a:rPr lang="el-GR" dirty="0">
                <a:latin typeface="Times New Roman"/>
                <a:cs typeface="Times New Roman"/>
              </a:rPr>
              <a:t>α</a:t>
            </a:r>
            <a:r>
              <a:rPr lang="en-GB" dirty="0">
                <a:latin typeface="Times New Roman"/>
                <a:cs typeface="Times New Roman"/>
              </a:rPr>
              <a:t>-</a:t>
            </a:r>
            <a:r>
              <a:rPr lang="en-GB" dirty="0" err="1">
                <a:latin typeface="Times New Roman"/>
                <a:cs typeface="Times New Roman"/>
              </a:rPr>
              <a:t>pinene</a:t>
            </a:r>
            <a:endParaRPr lang="en-GB" dirty="0">
              <a:latin typeface="Times New Roman"/>
              <a:cs typeface="Times New Roman"/>
            </a:endParaRPr>
          </a:p>
          <a:p>
            <a:pPr marL="1033200" lvl="2" indent="-457200">
              <a:buFont typeface="Arial" panose="020B0604020202020204" pitchFamily="34" charset="0"/>
              <a:buChar char="•"/>
            </a:pPr>
            <a:r>
              <a:rPr lang="el-GR" dirty="0">
                <a:latin typeface="Times New Roman"/>
                <a:cs typeface="Times New Roman"/>
              </a:rPr>
              <a:t>β</a:t>
            </a:r>
            <a:r>
              <a:rPr lang="en-GB" dirty="0">
                <a:latin typeface="Times New Roman"/>
                <a:cs typeface="Times New Roman"/>
              </a:rPr>
              <a:t>-</a:t>
            </a:r>
            <a:r>
              <a:rPr lang="en-GB" dirty="0" err="1">
                <a:latin typeface="Times New Roman"/>
                <a:cs typeface="Times New Roman"/>
              </a:rPr>
              <a:t>pinene</a:t>
            </a:r>
            <a:endParaRPr lang="en-GB" dirty="0">
              <a:latin typeface="Times New Roman"/>
              <a:cs typeface="Times New Roman"/>
            </a:endParaRPr>
          </a:p>
          <a:p>
            <a:endParaRPr lang="nl-BE" dirty="0"/>
          </a:p>
        </p:txBody>
      </p:sp>
      <p:pic>
        <p:nvPicPr>
          <p:cNvPr id="1026" name="Picture 2" descr="http://labs.eeb.utoronto.ca/weis/Images/research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4220691"/>
            <a:ext cx="3096344" cy="1981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descr="Picture of Alpha-Pinene ">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4088" y="116632"/>
            <a:ext cx="1218163" cy="116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500987" y="1619990"/>
            <a:ext cx="2103461" cy="215444"/>
          </a:xfrm>
          <a:prstGeom prst="rect">
            <a:avLst/>
          </a:prstGeom>
          <a:noFill/>
        </p:spPr>
        <p:txBody>
          <a:bodyPr wrap="none" rtlCol="0">
            <a:spAutoFit/>
          </a:bodyPr>
          <a:lstStyle/>
          <a:p>
            <a:r>
              <a:rPr lang="nl-BE" sz="800" dirty="0" smtClean="0"/>
              <a:t>Source: </a:t>
            </a:r>
            <a:r>
              <a:rPr lang="nl-BE" sz="800" dirty="0" smtClean="0">
                <a:hlinkClick r:id="rId9"/>
              </a:rPr>
              <a:t>http</a:t>
            </a:r>
            <a:r>
              <a:rPr lang="nl-BE" sz="800" dirty="0">
                <a:hlinkClick r:id="rId9"/>
              </a:rPr>
              <a:t>://</a:t>
            </a:r>
            <a:r>
              <a:rPr lang="nl-BE" sz="800" dirty="0" smtClean="0">
                <a:hlinkClick r:id="rId9"/>
              </a:rPr>
              <a:t>msue.anr.msu.edu</a:t>
            </a:r>
            <a:r>
              <a:rPr lang="nl-BE" sz="800" dirty="0" smtClean="0"/>
              <a:t> (Bert </a:t>
            </a:r>
            <a:r>
              <a:rPr lang="nl-BE" sz="800" dirty="0" err="1" smtClean="0"/>
              <a:t>Cregg</a:t>
            </a:r>
            <a:r>
              <a:rPr lang="nl-BE" sz="800" dirty="0" smtClean="0"/>
              <a:t>)</a:t>
            </a:r>
            <a:endParaRPr lang="nl-BE" sz="800" dirty="0"/>
          </a:p>
        </p:txBody>
      </p:sp>
    </p:spTree>
    <p:extLst>
      <p:ext uri="{BB962C8B-B14F-4D97-AF65-F5344CB8AC3E}">
        <p14:creationId xmlns:p14="http://schemas.microsoft.com/office/powerpoint/2010/main" val="987223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nl-BE" b="1" dirty="0" err="1" smtClean="0"/>
              <a:t>What</a:t>
            </a:r>
            <a:r>
              <a:rPr lang="nl-BE" b="1" dirty="0" smtClean="0"/>
              <a:t> is the </a:t>
            </a:r>
            <a:r>
              <a:rPr lang="nl-BE" b="1" dirty="0" err="1" smtClean="0"/>
              <a:t>fate</a:t>
            </a:r>
            <a:r>
              <a:rPr lang="nl-BE" b="1" dirty="0" smtClean="0"/>
              <a:t> of </a:t>
            </a:r>
            <a:r>
              <a:rPr lang="nl-BE" b="1" dirty="0" err="1" smtClean="0"/>
              <a:t>volatile</a:t>
            </a:r>
            <a:r>
              <a:rPr lang="nl-BE" b="1" dirty="0" smtClean="0"/>
              <a:t> </a:t>
            </a:r>
            <a:r>
              <a:rPr lang="nl-BE" b="1" dirty="0" err="1" smtClean="0"/>
              <a:t>organic</a:t>
            </a:r>
            <a:r>
              <a:rPr lang="nl-BE" b="1" dirty="0" smtClean="0"/>
              <a:t> </a:t>
            </a:r>
            <a:r>
              <a:rPr lang="nl-BE" b="1" dirty="0" err="1" smtClean="0"/>
              <a:t>compounds</a:t>
            </a:r>
            <a:r>
              <a:rPr lang="nl-BE" b="1" dirty="0" smtClean="0"/>
              <a:t>?</a:t>
            </a:r>
            <a:endParaRPr lang="nl-NL" b="1" dirty="0"/>
          </a:p>
        </p:txBody>
      </p:sp>
      <p:sp>
        <p:nvSpPr>
          <p:cNvPr id="7" name="Tijdelijke aanduiding voor inhoud 6"/>
          <p:cNvSpPr>
            <a:spLocks noGrp="1"/>
          </p:cNvSpPr>
          <p:nvPr>
            <p:ph idx="1"/>
          </p:nvPr>
        </p:nvSpPr>
        <p:spPr>
          <a:xfrm>
            <a:off x="721718" y="1088142"/>
            <a:ext cx="7848872" cy="2304032"/>
          </a:xfrm>
        </p:spPr>
        <p:txBody>
          <a:bodyPr/>
          <a:lstStyle/>
          <a:p>
            <a:pPr lvl="1" indent="0">
              <a:buNone/>
            </a:pPr>
            <a:r>
              <a:rPr lang="en-GB" sz="2400" dirty="0" smtClean="0"/>
              <a:t>React with </a:t>
            </a:r>
            <a:r>
              <a:rPr lang="en-GB" sz="2400" b="1" dirty="0" smtClean="0"/>
              <a:t>ozone</a:t>
            </a:r>
            <a:r>
              <a:rPr lang="en-GB" sz="2400" dirty="0" smtClean="0"/>
              <a:t>,</a:t>
            </a:r>
            <a:r>
              <a:rPr lang="en-GB" sz="2400" b="1" dirty="0" smtClean="0"/>
              <a:t> OH </a:t>
            </a:r>
            <a:r>
              <a:rPr lang="en-GB" sz="2400" dirty="0" smtClean="0"/>
              <a:t>or</a:t>
            </a:r>
            <a:r>
              <a:rPr lang="en-GB" sz="2400" b="1" dirty="0" smtClean="0"/>
              <a:t> NO</a:t>
            </a:r>
            <a:r>
              <a:rPr lang="en-GB" sz="2400" b="1" baseline="-25000" dirty="0" smtClean="0"/>
              <a:t>3</a:t>
            </a:r>
            <a:r>
              <a:rPr lang="en-GB" sz="2400" baseline="-25000" dirty="0" smtClean="0"/>
              <a:t>  </a:t>
            </a:r>
            <a:r>
              <a:rPr lang="en-GB" sz="2400" dirty="0" smtClean="0"/>
              <a:t>radicals in air, radical chemistry:</a:t>
            </a:r>
          </a:p>
          <a:p>
            <a:pPr lvl="1" indent="0">
              <a:buNone/>
            </a:pPr>
            <a:endParaRPr lang="en-GB" sz="2400" baseline="-25000" dirty="0"/>
          </a:p>
          <a:p>
            <a:pPr lvl="1" indent="0">
              <a:buNone/>
            </a:pPr>
            <a:endParaRPr lang="en-GB" sz="2400" baseline="-25000" dirty="0" smtClean="0"/>
          </a:p>
          <a:p>
            <a:pPr lvl="1" indent="0">
              <a:buNone/>
            </a:pPr>
            <a:endParaRPr lang="en-GB" sz="2400" baseline="-25000" dirty="0"/>
          </a:p>
          <a:p>
            <a:pPr lvl="1" indent="0">
              <a:buNone/>
            </a:pPr>
            <a:endParaRPr lang="en-GB" sz="2400" baseline="-25000" dirty="0" smtClean="0"/>
          </a:p>
          <a:p>
            <a:pPr lvl="1" indent="0">
              <a:buNone/>
            </a:pPr>
            <a:endParaRPr lang="en-GB" sz="2400" baseline="-25000" dirty="0"/>
          </a:p>
          <a:p>
            <a:pPr lvl="1" indent="0">
              <a:buNone/>
            </a:pPr>
            <a:endParaRPr lang="en-GB" sz="2400" baseline="-25000" dirty="0" smtClean="0"/>
          </a:p>
          <a:p>
            <a:pPr lvl="1" indent="0">
              <a:buNone/>
            </a:pPr>
            <a:endParaRPr lang="en-GB" sz="2400" baseline="-25000" dirty="0"/>
          </a:p>
          <a:p>
            <a:pPr lvl="1" indent="0">
              <a:buNone/>
            </a:pPr>
            <a:endParaRPr lang="en-GB" sz="2400" baseline="-25000" dirty="0" smtClean="0"/>
          </a:p>
          <a:p>
            <a:pPr lvl="1" indent="0">
              <a:buNone/>
            </a:pPr>
            <a:endParaRPr lang="en-GB" sz="2400" baseline="-25000" dirty="0"/>
          </a:p>
          <a:p>
            <a:pPr lvl="1" indent="0">
              <a:buNone/>
            </a:pPr>
            <a:endParaRPr lang="en-GB" sz="2400" baseline="-25000" dirty="0" smtClean="0"/>
          </a:p>
          <a:p>
            <a:pPr lvl="1" indent="0">
              <a:buNone/>
            </a:pPr>
            <a:endParaRPr lang="en-GB" sz="2400" baseline="-25000" dirty="0" smtClean="0"/>
          </a:p>
          <a:p>
            <a:pPr marL="558900" lvl="1" indent="-342900"/>
            <a:endParaRPr lang="en-GB" sz="2400" dirty="0" smtClean="0"/>
          </a:p>
          <a:p>
            <a:pPr marL="558900" lvl="1" indent="-342900"/>
            <a:r>
              <a:rPr lang="en-GB" sz="2400" dirty="0" smtClean="0"/>
              <a:t>Some oxygenated products </a:t>
            </a:r>
            <a:r>
              <a:rPr lang="en-GB" sz="2400" smtClean="0"/>
              <a:t>can condense </a:t>
            </a:r>
            <a:r>
              <a:rPr lang="en-GB" sz="2400" dirty="0" smtClean="0"/>
              <a:t>onto </a:t>
            </a:r>
            <a:r>
              <a:rPr lang="en-GB" sz="2400" b="1" dirty="0" smtClean="0"/>
              <a:t>aerosol</a:t>
            </a:r>
            <a:r>
              <a:rPr lang="en-GB" sz="2400" dirty="0" smtClean="0"/>
              <a:t> particles</a:t>
            </a:r>
            <a:endParaRPr lang="en-GB" sz="2400" baseline="-25000" dirty="0" smtClean="0"/>
          </a:p>
          <a:p>
            <a:endParaRPr lang="en-GB" dirty="0" smtClean="0"/>
          </a:p>
          <a:p>
            <a:pPr marL="673200" lvl="1" indent="-457200">
              <a:buFont typeface="Arial" panose="020B0604020202020204" pitchFamily="34" charset="0"/>
              <a:buChar char="•"/>
            </a:pPr>
            <a:endParaRPr lang="en-GB" dirty="0"/>
          </a:p>
          <a:p>
            <a:pPr marL="673200" lvl="1" indent="-457200">
              <a:buFont typeface="Arial" panose="020B0604020202020204" pitchFamily="34" charset="0"/>
              <a:buChar char="•"/>
            </a:pPr>
            <a:endParaRPr lang="en-GB" dirty="0" smtClean="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7</a:t>
            </a:fld>
            <a:endParaRPr lang="nl-NL"/>
          </a:p>
        </p:txBody>
      </p:sp>
      <p:pic>
        <p:nvPicPr>
          <p:cNvPr id="8" name="Picture 4" descr="D:\Users\karlc\aeronomie\ThesisKarl\Defence\50-NewLogoNegativeBlueBG_5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Users\karlc\aeronomie\ThesisKarl\Defence\tree-branch-wallpaper-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 y="2502393"/>
            <a:ext cx="1076539" cy="7176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Users\karlc\aeronomie\ThesisKarl\Defence\tree-branch-wallpaper-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63" y="3010395"/>
            <a:ext cx="721668" cy="4810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Users\karlc\aeronomie\ThesisKarl\Defence\tree-branch-wallpaper-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70" y="2240158"/>
            <a:ext cx="786733" cy="52446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827584" y="2348880"/>
            <a:ext cx="244599" cy="15351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798195" y="3202996"/>
            <a:ext cx="244599" cy="13764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pic>
        <p:nvPicPr>
          <p:cNvPr id="2051" name="Picture 3" descr="D:\Users\karlc\aeronomie\ThesisKarl\Defence\aerosolsalgodo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335" y="1847787"/>
            <a:ext cx="2959937" cy="284805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4860032" y="3356769"/>
            <a:ext cx="792088" cy="1347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716016" y="4293096"/>
            <a:ext cx="89463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860032" y="3717032"/>
            <a:ext cx="1512168"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004048" y="2861226"/>
            <a:ext cx="1152128" cy="3417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38916" y="1851713"/>
            <a:ext cx="873444" cy="369332"/>
          </a:xfrm>
          <a:prstGeom prst="rect">
            <a:avLst/>
          </a:prstGeom>
          <a:noFill/>
        </p:spPr>
        <p:txBody>
          <a:bodyPr wrap="none" rtlCol="0">
            <a:spAutoFit/>
          </a:bodyPr>
          <a:lstStyle/>
          <a:p>
            <a:r>
              <a:rPr lang="nl-BE" dirty="0" smtClean="0"/>
              <a:t>aerosol</a:t>
            </a:r>
            <a:endParaRPr lang="nl-BE" dirty="0"/>
          </a:p>
        </p:txBody>
      </p:sp>
      <p:sp>
        <p:nvSpPr>
          <p:cNvPr id="38" name="TextBox 37"/>
          <p:cNvSpPr txBox="1"/>
          <p:nvPr/>
        </p:nvSpPr>
        <p:spPr>
          <a:xfrm>
            <a:off x="5003651" y="2502393"/>
            <a:ext cx="1455014" cy="369332"/>
          </a:xfrm>
          <a:prstGeom prst="rect">
            <a:avLst/>
          </a:prstGeom>
          <a:noFill/>
        </p:spPr>
        <p:txBody>
          <a:bodyPr wrap="none" rtlCol="0">
            <a:spAutoFit/>
          </a:bodyPr>
          <a:lstStyle/>
          <a:p>
            <a:r>
              <a:rPr lang="nl-BE" dirty="0" err="1" smtClean="0"/>
              <a:t>condensation</a:t>
            </a:r>
            <a:endParaRPr lang="nl-BE" dirty="0"/>
          </a:p>
        </p:txBody>
      </p:sp>
      <p:pic>
        <p:nvPicPr>
          <p:cNvPr id="12290" name="Picture 2" descr="D:\Users\karlc\aeronomie\ThesisKarl\Defence\betapineneradicalsexampl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158" y="1484784"/>
            <a:ext cx="4905993" cy="3377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040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BE" b="1" dirty="0" err="1" smtClean="0"/>
              <a:t>Aerosols</a:t>
            </a:r>
            <a:endParaRPr lang="nl-NL" b="1" dirty="0"/>
          </a:p>
        </p:txBody>
      </p:sp>
      <p:sp>
        <p:nvSpPr>
          <p:cNvPr id="7" name="Tijdelijke aanduiding voor inhoud 6"/>
          <p:cNvSpPr>
            <a:spLocks noGrp="1"/>
          </p:cNvSpPr>
          <p:nvPr>
            <p:ph idx="1"/>
          </p:nvPr>
        </p:nvSpPr>
        <p:spPr/>
        <p:txBody>
          <a:bodyPr/>
          <a:lstStyle/>
          <a:p>
            <a:r>
              <a:rPr lang="en-GB" dirty="0" smtClean="0"/>
              <a:t>Suspensions of microscopic particles in the air</a:t>
            </a:r>
            <a:endParaRPr lang="en-GB" dirty="0"/>
          </a:p>
        </p:txBody>
      </p:sp>
      <p:sp>
        <p:nvSpPr>
          <p:cNvPr id="6" name="Tijdelijke aanduiding voor dianummer 5"/>
          <p:cNvSpPr>
            <a:spLocks noGrp="1"/>
          </p:cNvSpPr>
          <p:nvPr>
            <p:ph type="sldNum" sz="quarter" idx="12"/>
          </p:nvPr>
        </p:nvSpPr>
        <p:spPr/>
        <p:txBody>
          <a:bodyPr/>
          <a:lstStyle/>
          <a:p>
            <a:fld id="{3B032377-C103-4EFE-98C1-80A6E5A7472A}" type="slidenum">
              <a:rPr lang="nl-NL" smtClean="0"/>
              <a:pPr/>
              <a:t>8</a:t>
            </a:fld>
            <a:endParaRPr lang="nl-NL"/>
          </a:p>
        </p:txBody>
      </p:sp>
      <p:pic>
        <p:nvPicPr>
          <p:cNvPr id="2050" name="Picture 2" descr="http://en.es-static.us/upl/2014/04/aerosols-usdoe-4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637" y="1673226"/>
            <a:ext cx="447675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vere smog and air pollution in Beij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88" y="1699519"/>
            <a:ext cx="396044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Users\karlc\aeronomie\ThesisKarl\Defence\50-NewLogoNegativeBlueBG_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math.ucr.edu/home/baez/physics/General/BlueSky/bluehaz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33" y="4231155"/>
            <a:ext cx="3714750" cy="2371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77969" y="80484"/>
            <a:ext cx="2507418" cy="215444"/>
          </a:xfrm>
          <a:prstGeom prst="rect">
            <a:avLst/>
          </a:prstGeom>
          <a:noFill/>
        </p:spPr>
        <p:txBody>
          <a:bodyPr wrap="none" rtlCol="0">
            <a:spAutoFit/>
          </a:bodyPr>
          <a:lstStyle/>
          <a:p>
            <a:r>
              <a:rPr lang="en-US" sz="800" dirty="0" smtClean="0"/>
              <a:t>Source: Photograph</a:t>
            </a:r>
            <a:r>
              <a:rPr lang="en-US" sz="800" dirty="0"/>
              <a:t>: HAP/Quirky China News / Rex Feat</a:t>
            </a:r>
            <a:endParaRPr lang="nl-BE" sz="800" dirty="0"/>
          </a:p>
        </p:txBody>
      </p:sp>
      <p:sp>
        <p:nvSpPr>
          <p:cNvPr id="3" name="TextBox 2"/>
          <p:cNvSpPr txBox="1"/>
          <p:nvPr/>
        </p:nvSpPr>
        <p:spPr>
          <a:xfrm>
            <a:off x="5583499" y="235939"/>
            <a:ext cx="3570208" cy="215444"/>
          </a:xfrm>
          <a:prstGeom prst="rect">
            <a:avLst/>
          </a:prstGeom>
          <a:noFill/>
        </p:spPr>
        <p:txBody>
          <a:bodyPr wrap="none" rtlCol="0">
            <a:spAutoFit/>
          </a:bodyPr>
          <a:lstStyle/>
          <a:p>
            <a:r>
              <a:rPr lang="nl-BE" sz="800" dirty="0" err="1"/>
              <a:t>Source:http</a:t>
            </a:r>
            <a:r>
              <a:rPr lang="nl-BE" sz="800" dirty="0"/>
              <a:t>://math.ucr.edu/home/</a:t>
            </a:r>
            <a:r>
              <a:rPr lang="nl-BE" sz="800" dirty="0" err="1"/>
              <a:t>baez</a:t>
            </a:r>
            <a:r>
              <a:rPr lang="nl-BE" sz="800" dirty="0"/>
              <a:t>/</a:t>
            </a:r>
            <a:r>
              <a:rPr lang="nl-BE" sz="800" dirty="0" err="1"/>
              <a:t>physics</a:t>
            </a:r>
            <a:r>
              <a:rPr lang="nl-BE" sz="800" dirty="0"/>
              <a:t>/General/</a:t>
            </a:r>
            <a:r>
              <a:rPr lang="nl-BE" sz="800" dirty="0" err="1"/>
              <a:t>BlueSky</a:t>
            </a:r>
            <a:r>
              <a:rPr lang="nl-BE" sz="800" dirty="0"/>
              <a:t>/blue_sky.html</a:t>
            </a:r>
          </a:p>
        </p:txBody>
      </p:sp>
      <p:sp>
        <p:nvSpPr>
          <p:cNvPr id="11" name="TextBox 10"/>
          <p:cNvSpPr txBox="1"/>
          <p:nvPr/>
        </p:nvSpPr>
        <p:spPr>
          <a:xfrm>
            <a:off x="7690070" y="436694"/>
            <a:ext cx="1369286" cy="215444"/>
          </a:xfrm>
          <a:prstGeom prst="rect">
            <a:avLst/>
          </a:prstGeom>
          <a:noFill/>
        </p:spPr>
        <p:txBody>
          <a:bodyPr wrap="none" rtlCol="0">
            <a:spAutoFit/>
          </a:bodyPr>
          <a:lstStyle/>
          <a:p>
            <a:r>
              <a:rPr lang="en-US" sz="800" dirty="0" smtClean="0"/>
              <a:t>Source: Sheridan et al. 2005</a:t>
            </a:r>
            <a:endParaRPr lang="nl-BE" sz="800" dirty="0"/>
          </a:p>
        </p:txBody>
      </p:sp>
    </p:spTree>
    <p:extLst>
      <p:ext uri="{BB962C8B-B14F-4D97-AF65-F5344CB8AC3E}">
        <p14:creationId xmlns:p14="http://schemas.microsoft.com/office/powerpoint/2010/main" val="3303574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r>
              <a:rPr lang="fr-FR" altLang="nl-BE" sz="3900" b="1" dirty="0" err="1" smtClean="0"/>
              <a:t>Aerosols</a:t>
            </a:r>
            <a:r>
              <a:rPr lang="fr-FR" altLang="nl-BE" sz="3900" b="1" dirty="0" smtClean="0"/>
              <a:t> sizes</a:t>
            </a:r>
          </a:p>
        </p:txBody>
      </p:sp>
      <p:sp>
        <p:nvSpPr>
          <p:cNvPr id="10243" name="Tijdelijke aanduiding voor inhoud 2"/>
          <p:cNvSpPr>
            <a:spLocks noGrp="1"/>
          </p:cNvSpPr>
          <p:nvPr>
            <p:ph idx="1"/>
          </p:nvPr>
        </p:nvSpPr>
        <p:spPr>
          <a:xfrm>
            <a:off x="507030" y="1835137"/>
            <a:ext cx="8064896" cy="4895850"/>
          </a:xfrm>
        </p:spPr>
        <p:txBody>
          <a:bodyPr/>
          <a:lstStyle/>
          <a:p>
            <a:pPr marL="342900" indent="-342900">
              <a:buFont typeface="Wingdings" panose="05000000000000000000" pitchFamily="2" charset="2"/>
              <a:buChar char="§"/>
            </a:pPr>
            <a:r>
              <a:rPr lang="fr-FR" altLang="nl-BE" sz="2400" dirty="0"/>
              <a:t>Size varies </a:t>
            </a:r>
            <a:r>
              <a:rPr lang="fr-FR" altLang="nl-BE" sz="2400" dirty="0" err="1"/>
              <a:t>between</a:t>
            </a:r>
            <a:r>
              <a:rPr lang="fr-FR" altLang="nl-BE" sz="2400" dirty="0"/>
              <a:t> </a:t>
            </a:r>
            <a:r>
              <a:rPr lang="fr-FR" altLang="nl-BE" sz="2400" dirty="0" smtClean="0"/>
              <a:t/>
            </a:r>
            <a:br>
              <a:rPr lang="fr-FR" altLang="nl-BE" sz="2400" dirty="0" smtClean="0"/>
            </a:br>
            <a:r>
              <a:rPr lang="fr-FR" altLang="nl-BE" sz="2400" dirty="0" smtClean="0"/>
              <a:t>1 </a:t>
            </a:r>
            <a:r>
              <a:rPr lang="fr-FR" altLang="nl-BE" sz="2400" dirty="0"/>
              <a:t>nm </a:t>
            </a:r>
            <a:r>
              <a:rPr lang="fr-FR" altLang="nl-BE" sz="2400" dirty="0" smtClean="0"/>
              <a:t>to 0.01 </a:t>
            </a:r>
            <a:r>
              <a:rPr lang="fr-FR" altLang="nl-BE" sz="2400" dirty="0"/>
              <a:t>mm</a:t>
            </a:r>
          </a:p>
          <a:p>
            <a:pPr marL="342900" indent="-342900" eaLnBrk="1" hangingPunct="1">
              <a:buFont typeface="Wingdings" panose="05000000000000000000" pitchFamily="2" charset="2"/>
              <a:buChar char="§"/>
            </a:pPr>
            <a:r>
              <a:rPr lang="fr-FR" altLang="nl-BE" sz="2400" dirty="0"/>
              <a:t>C</a:t>
            </a:r>
            <a:r>
              <a:rPr lang="fr-FR" altLang="nl-BE" sz="2400" dirty="0" smtClean="0"/>
              <a:t>an </a:t>
            </a:r>
            <a:r>
              <a:rPr lang="fr-FR" altLang="nl-BE" sz="2400" dirty="0" err="1" smtClean="0"/>
              <a:t>be</a:t>
            </a:r>
            <a:r>
              <a:rPr lang="fr-FR" altLang="nl-BE" sz="2400" dirty="0" smtClean="0"/>
              <a:t> </a:t>
            </a:r>
            <a:r>
              <a:rPr lang="fr-FR" altLang="nl-BE" sz="2400" dirty="0" err="1" smtClean="0"/>
              <a:t>inhaled</a:t>
            </a:r>
            <a:r>
              <a:rPr lang="fr-FR" altLang="nl-BE" sz="2400" dirty="0" smtClean="0"/>
              <a:t/>
            </a:r>
            <a:br>
              <a:rPr lang="fr-FR" altLang="nl-BE" sz="2400" dirty="0" smtClean="0"/>
            </a:br>
            <a:r>
              <a:rPr lang="fr-FR" altLang="nl-BE" sz="2400" dirty="0" smtClean="0"/>
              <a:t>and </a:t>
            </a:r>
            <a:r>
              <a:rPr lang="fr-FR" altLang="nl-BE" sz="2400" dirty="0" err="1" smtClean="0"/>
              <a:t>harmful</a:t>
            </a:r>
            <a:r>
              <a:rPr lang="fr-FR" altLang="nl-BE" sz="2400" dirty="0" smtClean="0"/>
              <a:t> to </a:t>
            </a:r>
            <a:r>
              <a:rPr lang="fr-FR" altLang="nl-BE" sz="2400" dirty="0" err="1" smtClean="0"/>
              <a:t>health</a:t>
            </a:r>
            <a:endParaRPr lang="fr-FR" altLang="nl-BE" sz="2400" dirty="0" smtClean="0"/>
          </a:p>
          <a:p>
            <a:pPr marL="342900" indent="-342900" eaLnBrk="1" hangingPunct="1">
              <a:buFont typeface="Wingdings" panose="05000000000000000000" pitchFamily="2" charset="2"/>
              <a:buChar char="§"/>
            </a:pPr>
            <a:r>
              <a:rPr lang="fr-FR" altLang="nl-BE" sz="2400" dirty="0" smtClean="0"/>
              <a:t>3 million </a:t>
            </a:r>
            <a:r>
              <a:rPr lang="fr-FR" altLang="nl-BE" sz="2400" dirty="0" err="1" smtClean="0"/>
              <a:t>deaths</a:t>
            </a:r>
            <a:r>
              <a:rPr lang="fr-FR" altLang="nl-BE" sz="2400" dirty="0" smtClean="0"/>
              <a:t> per </a:t>
            </a:r>
            <a:br>
              <a:rPr lang="fr-FR" altLang="nl-BE" sz="2400" dirty="0" smtClean="0"/>
            </a:br>
            <a:r>
              <a:rPr lang="fr-FR" altLang="nl-BE" sz="2400" dirty="0" err="1" smtClean="0"/>
              <a:t>year</a:t>
            </a:r>
            <a:r>
              <a:rPr lang="fr-FR" altLang="nl-BE" sz="2400" dirty="0" smtClean="0"/>
              <a:t> (WHO)</a:t>
            </a:r>
          </a:p>
          <a:p>
            <a:pPr marL="0" lvl="1" indent="0" eaLnBrk="1" hangingPunct="1">
              <a:buNone/>
            </a:pPr>
            <a:r>
              <a:rPr lang="fr-FR" altLang="nl-BE" sz="2400" dirty="0" smtClean="0"/>
              <a:t>  </a:t>
            </a:r>
          </a:p>
          <a:p>
            <a:pPr lvl="1" eaLnBrk="1" hangingPunct="1">
              <a:buFont typeface="Verdana" pitchFamily="34" charset="0"/>
              <a:buNone/>
            </a:pPr>
            <a:endParaRPr lang="fr-FR" altLang="nl-BE" sz="2400" dirty="0" smtClean="0"/>
          </a:p>
        </p:txBody>
      </p:sp>
      <p:pic>
        <p:nvPicPr>
          <p:cNvPr id="12291" name="Picture 3" descr="D:\Users\karlc\aeronomie\ThesisKarl\Defence\PMsiz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060" y="1700808"/>
            <a:ext cx="5468687" cy="3168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Users\karlc\aeronomie\ThesisKarl\Defence\50-NewLogoNegativeBlueBG_5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6371996"/>
            <a:ext cx="390207" cy="358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592487"/>
            <a:ext cx="463749"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dirty="0" smtClean="0">
                <a:solidFill>
                  <a:prstClr val="white"/>
                </a:solidFill>
              </a:rPr>
              <a:t> </a:t>
            </a:r>
            <a:fld id="{3B032377-C103-4EFE-98C1-80A6E5A7472A}" type="slidenum">
              <a:rPr lang="nl-NL" sz="1200" smtClean="0">
                <a:solidFill>
                  <a:prstClr val="white"/>
                </a:solidFil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lang="nl-BE" dirty="0"/>
          </a:p>
        </p:txBody>
      </p:sp>
    </p:spTree>
    <p:extLst>
      <p:ext uri="{BB962C8B-B14F-4D97-AF65-F5344CB8AC3E}">
        <p14:creationId xmlns:p14="http://schemas.microsoft.com/office/powerpoint/2010/main" val="556701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UA">
      <a:dk1>
        <a:sysClr val="windowText" lastClr="000000"/>
      </a:dk1>
      <a:lt1>
        <a:sysClr val="window" lastClr="FFFFFF"/>
      </a:lt1>
      <a:dk2>
        <a:srgbClr val="004466"/>
      </a:dk2>
      <a:lt2>
        <a:srgbClr val="BBCCCC"/>
      </a:lt2>
      <a:accent1>
        <a:srgbClr val="004466"/>
      </a:accent1>
      <a:accent2>
        <a:srgbClr val="881133"/>
      </a:accent2>
      <a:accent3>
        <a:srgbClr val="889999"/>
      </a:accent3>
      <a:accent4>
        <a:srgbClr val="3399CC"/>
      </a:accent4>
      <a:accent5>
        <a:srgbClr val="DD9911"/>
      </a:accent5>
      <a:accent6>
        <a:srgbClr val="AAAA00"/>
      </a:accent6>
      <a:hlink>
        <a:srgbClr val="004466"/>
      </a:hlink>
      <a:folHlink>
        <a:srgbClr val="881133"/>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2216</Words>
  <Application>Microsoft Office PowerPoint</Application>
  <PresentationFormat>On-screen Show (4:3)</PresentationFormat>
  <Paragraphs>532</Paragraphs>
  <Slides>49</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2" baseType="lpstr">
      <vt:lpstr>Kantoorthema</vt:lpstr>
      <vt:lpstr>Photo Editor Photo</vt:lpstr>
      <vt:lpstr>Équation</vt:lpstr>
      <vt:lpstr>Organic aerosol from  the oxidation of biogenic organic compounds:  a modelling study   Karl Ceulemans PhD Defence 13 October 2014</vt:lpstr>
      <vt:lpstr>Organic aerosol from the oxidation of biogenic organic compounds: a modelling study</vt:lpstr>
      <vt:lpstr>Earth’s atmosphere</vt:lpstr>
      <vt:lpstr>Earth’s vegetation cover</vt:lpstr>
      <vt:lpstr>Biogenic VOC</vt:lpstr>
      <vt:lpstr>Biogenic emissions</vt:lpstr>
      <vt:lpstr>What is the fate of volatile organic compounds?</vt:lpstr>
      <vt:lpstr>Aerosols</vt:lpstr>
      <vt:lpstr>Aerosols sizes</vt:lpstr>
      <vt:lpstr>Types of aerosols:  Mineral aerosols </vt:lpstr>
      <vt:lpstr>Types of aerosols:  Secondary aerosols</vt:lpstr>
      <vt:lpstr>Influence of aerosols on climate: cooling effect</vt:lpstr>
      <vt:lpstr>Radiative forcing on climate</vt:lpstr>
      <vt:lpstr>Ambient measurements of contribution of organic aerosols</vt:lpstr>
      <vt:lpstr>How can we investigate SOA formation?</vt:lpstr>
      <vt:lpstr>Advantages and limitations of models</vt:lpstr>
      <vt:lpstr>BOREAM model: primary gas phase chemistry</vt:lpstr>
      <vt:lpstr>Aerosol model: secondary chemistry</vt:lpstr>
      <vt:lpstr>Aerosol model: Generic chemistry</vt:lpstr>
      <vt:lpstr>Modelling of gas/particle partitioning</vt:lpstr>
      <vt:lpstr>Some earlier detailed model studies: underestimates</vt:lpstr>
      <vt:lpstr>BOREAM model: α-pinene dark ozonolysis</vt:lpstr>
      <vt:lpstr>BOREAM model: α-pinene dark ozonolysis</vt:lpstr>
      <vt:lpstr>BOREAM model: α-pinene photo-oxidation</vt:lpstr>
      <vt:lpstr>α-pinene SOA composition: gap between experiment and model</vt:lpstr>
      <vt:lpstr>α-pinene SOA composition: gap between experiment and model</vt:lpstr>
      <vt:lpstr>BOREAM model: β-pinene SOA</vt:lpstr>
      <vt:lpstr>Secondary organic aerosol photooxidative ageing</vt:lpstr>
      <vt:lpstr>SOA photooxidative ageing experiments </vt:lpstr>
      <vt:lpstr>SOA photooxidative ageing experiments (2)</vt:lpstr>
      <vt:lpstr>SOA photooxidative ageing experiments (3)</vt:lpstr>
      <vt:lpstr>SOA ageing experiments: wall losses</vt:lpstr>
      <vt:lpstr>Causes SOA ageing overestimation</vt:lpstr>
      <vt:lpstr>SOA ageing parametrisation</vt:lpstr>
      <vt:lpstr>SOA ageing 10-product model</vt:lpstr>
      <vt:lpstr>Parameterisation performance </vt:lpstr>
      <vt:lpstr>Application in global model</vt:lpstr>
      <vt:lpstr>Conclusions</vt:lpstr>
      <vt:lpstr>Acknowledgements:</vt:lpstr>
      <vt:lpstr>PowerPoint Presentation</vt:lpstr>
      <vt:lpstr>Additional slides</vt:lpstr>
      <vt:lpstr>Composition of Earth’s atmosphere</vt:lpstr>
      <vt:lpstr>Trace gases: Greenhouse gases</vt:lpstr>
      <vt:lpstr>Trace gases: volatile organic compounds (VOC)</vt:lpstr>
      <vt:lpstr>α-pinene oxidation by OH</vt:lpstr>
      <vt:lpstr>β-pinene OH oxidation: primary chemistry</vt:lpstr>
      <vt:lpstr>β-pinene O3 oxidation: primary chemistry</vt:lpstr>
      <vt:lpstr>BOREAM: β-pinene photo-oxidation</vt:lpstr>
      <vt:lpstr>BOREAM: β-pinene photo-oxidation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2013-10-11T12:12:31Z</dcterms:created>
  <dcterms:modified xsi:type="dcterms:W3CDTF">2014-10-31T08:28:34Z</dcterms:modified>
</cp:coreProperties>
</file>